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3" r:id="rId3"/>
    <p:sldId id="335" r:id="rId4"/>
    <p:sldId id="311" r:id="rId5"/>
    <p:sldId id="312" r:id="rId6"/>
    <p:sldId id="313" r:id="rId7"/>
    <p:sldId id="314" r:id="rId8"/>
    <p:sldId id="317" r:id="rId9"/>
    <p:sldId id="320" r:id="rId10"/>
    <p:sldId id="321" r:id="rId11"/>
    <p:sldId id="322" r:id="rId12"/>
    <p:sldId id="323" r:id="rId13"/>
    <p:sldId id="325" r:id="rId14"/>
    <p:sldId id="324" r:id="rId15"/>
    <p:sldId id="327" r:id="rId16"/>
    <p:sldId id="328" r:id="rId17"/>
    <p:sldId id="329" r:id="rId18"/>
    <p:sldId id="330" r:id="rId19"/>
    <p:sldId id="331" r:id="rId20"/>
    <p:sldId id="332" r:id="rId21"/>
    <p:sldId id="318" r:id="rId22"/>
    <p:sldId id="319" r:id="rId23"/>
    <p:sldId id="326" r:id="rId24"/>
    <p:sldId id="33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72" autoAdjust="0"/>
  </p:normalViewPr>
  <p:slideViewPr>
    <p:cSldViewPr snapToGrid="0">
      <p:cViewPr>
        <p:scale>
          <a:sx n="80" d="100"/>
          <a:sy n="80" d="100"/>
        </p:scale>
        <p:origin x="782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72A5F0-27F2-4CFF-974F-B98CBBACDA3B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140B455B-42BA-49F7-914B-6A3242392F1F}">
      <dgm:prSet phldrT="[Text]" custT="1"/>
      <dgm:spPr/>
      <dgm:t>
        <a:bodyPr/>
        <a:lstStyle/>
        <a:p>
          <a:r>
            <a:rPr lang="en-US" sz="3200" dirty="0"/>
            <a:t>Slide 3-6</a:t>
          </a:r>
          <a:endParaRPr lang="en-IN" sz="3200" dirty="0"/>
        </a:p>
      </dgm:t>
    </dgm:pt>
    <dgm:pt modelId="{8E595A66-964A-4F00-9479-2190C2E4F4C4}" type="parTrans" cxnId="{86DE47F5-6A0B-49EB-A982-157B976EAA03}">
      <dgm:prSet/>
      <dgm:spPr/>
      <dgm:t>
        <a:bodyPr/>
        <a:lstStyle/>
        <a:p>
          <a:endParaRPr lang="en-IN" sz="7200"/>
        </a:p>
      </dgm:t>
    </dgm:pt>
    <dgm:pt modelId="{EE51CE98-5463-4A9E-BCA2-2B4BE96D4105}" type="sibTrans" cxnId="{86DE47F5-6A0B-49EB-A982-157B976EAA03}">
      <dgm:prSet/>
      <dgm:spPr/>
      <dgm:t>
        <a:bodyPr/>
        <a:lstStyle/>
        <a:p>
          <a:endParaRPr lang="en-IN" sz="2800"/>
        </a:p>
      </dgm:t>
    </dgm:pt>
    <dgm:pt modelId="{8BE0DB57-029D-4B8D-A435-D5684E4801FE}">
      <dgm:prSet phldrT="[Text]" custT="1"/>
      <dgm:spPr/>
      <dgm:t>
        <a:bodyPr/>
        <a:lstStyle/>
        <a:p>
          <a:r>
            <a:rPr lang="en-US" sz="3200"/>
            <a:t>Slide 7-12</a:t>
          </a:r>
          <a:endParaRPr lang="en-IN" sz="3200"/>
        </a:p>
      </dgm:t>
    </dgm:pt>
    <dgm:pt modelId="{D84CDEEA-E474-420B-8C5D-900B2A3A8A06}" type="parTrans" cxnId="{40B5DB8D-94D4-456F-ACAD-7EAEC9F4EB44}">
      <dgm:prSet/>
      <dgm:spPr/>
      <dgm:t>
        <a:bodyPr/>
        <a:lstStyle/>
        <a:p>
          <a:endParaRPr lang="en-IN" sz="7200"/>
        </a:p>
      </dgm:t>
    </dgm:pt>
    <dgm:pt modelId="{185AA2FB-BE70-4189-8EAD-46E0102E2B9F}" type="sibTrans" cxnId="{40B5DB8D-94D4-456F-ACAD-7EAEC9F4EB44}">
      <dgm:prSet/>
      <dgm:spPr/>
      <dgm:t>
        <a:bodyPr/>
        <a:lstStyle/>
        <a:p>
          <a:endParaRPr lang="en-IN" sz="2800"/>
        </a:p>
      </dgm:t>
    </dgm:pt>
    <dgm:pt modelId="{F8EC22B1-12B5-4022-8CB7-B4CCA13259B0}">
      <dgm:prSet phldrT="[Text]" custT="1"/>
      <dgm:spPr/>
      <dgm:t>
        <a:bodyPr/>
        <a:lstStyle/>
        <a:p>
          <a:pPr marL="0" indent="0">
            <a:buNone/>
          </a:pPr>
          <a:r>
            <a:rPr lang="en-US" sz="2400" dirty="0"/>
            <a:t>Correlation analysis; Significance test; Multicollinearity &amp; Imputation </a:t>
          </a:r>
          <a:endParaRPr lang="en-IN" sz="2400" dirty="0"/>
        </a:p>
      </dgm:t>
    </dgm:pt>
    <dgm:pt modelId="{88B41EED-8C34-4CBA-B1A1-7F93790E36CE}" type="parTrans" cxnId="{3CDAF2A8-4A4E-4E5B-AEC4-80E2F691DB7B}">
      <dgm:prSet/>
      <dgm:spPr/>
      <dgm:t>
        <a:bodyPr/>
        <a:lstStyle/>
        <a:p>
          <a:endParaRPr lang="en-IN" sz="7200"/>
        </a:p>
      </dgm:t>
    </dgm:pt>
    <dgm:pt modelId="{43C4C36D-9763-420F-AEF4-C67E6B669263}" type="sibTrans" cxnId="{3CDAF2A8-4A4E-4E5B-AEC4-80E2F691DB7B}">
      <dgm:prSet/>
      <dgm:spPr/>
      <dgm:t>
        <a:bodyPr/>
        <a:lstStyle/>
        <a:p>
          <a:endParaRPr lang="en-IN" sz="2800"/>
        </a:p>
      </dgm:t>
    </dgm:pt>
    <dgm:pt modelId="{D9869D4C-04F0-48B7-86EE-A573AB0B002C}">
      <dgm:prSet phldrT="[Text]" custT="1"/>
      <dgm:spPr/>
      <dgm:t>
        <a:bodyPr/>
        <a:lstStyle/>
        <a:p>
          <a:r>
            <a:rPr lang="en-US" sz="3200"/>
            <a:t>Slides 13-19</a:t>
          </a:r>
          <a:endParaRPr lang="en-IN" sz="3200"/>
        </a:p>
      </dgm:t>
    </dgm:pt>
    <dgm:pt modelId="{05A5922E-2FC1-4371-B69F-4A1CD108AFD8}" type="parTrans" cxnId="{DEF970BA-AE4A-4509-83D2-97ABDC7F29FA}">
      <dgm:prSet/>
      <dgm:spPr/>
      <dgm:t>
        <a:bodyPr/>
        <a:lstStyle/>
        <a:p>
          <a:endParaRPr lang="en-IN" sz="7200"/>
        </a:p>
      </dgm:t>
    </dgm:pt>
    <dgm:pt modelId="{51F3FBA3-44BC-4C9C-ADF4-F297AA43A132}" type="sibTrans" cxnId="{DEF970BA-AE4A-4509-83D2-97ABDC7F29FA}">
      <dgm:prSet/>
      <dgm:spPr/>
      <dgm:t>
        <a:bodyPr/>
        <a:lstStyle/>
        <a:p>
          <a:endParaRPr lang="en-IN" sz="2800"/>
        </a:p>
      </dgm:t>
    </dgm:pt>
    <dgm:pt modelId="{AC222F40-C3C5-42F2-8B7A-416C17D119ED}">
      <dgm:prSet phldrT="[Text]" custT="1"/>
      <dgm:spPr/>
      <dgm:t>
        <a:bodyPr/>
        <a:lstStyle/>
        <a:p>
          <a:pPr marL="0" indent="0">
            <a:buNone/>
          </a:pPr>
          <a:r>
            <a:rPr lang="en-US" sz="2400" dirty="0"/>
            <a:t>Pre-modeling steps; Algorithms; Model Evaluation &amp; Prescriptive analysis</a:t>
          </a:r>
          <a:endParaRPr lang="en-IN" sz="2400" dirty="0"/>
        </a:p>
      </dgm:t>
    </dgm:pt>
    <dgm:pt modelId="{D6E3C10F-3379-41B7-A48A-62CEAC551FDB}" type="sibTrans" cxnId="{207E768D-AC86-4C91-ABCB-FF39C21117F0}">
      <dgm:prSet/>
      <dgm:spPr/>
      <dgm:t>
        <a:bodyPr/>
        <a:lstStyle/>
        <a:p>
          <a:endParaRPr lang="en-IN" sz="2800"/>
        </a:p>
      </dgm:t>
    </dgm:pt>
    <dgm:pt modelId="{F43A5BD9-56AD-4BC8-A8D4-62E06D79CB5F}" type="parTrans" cxnId="{207E768D-AC86-4C91-ABCB-FF39C21117F0}">
      <dgm:prSet/>
      <dgm:spPr/>
      <dgm:t>
        <a:bodyPr/>
        <a:lstStyle/>
        <a:p>
          <a:endParaRPr lang="en-IN" sz="7200"/>
        </a:p>
      </dgm:t>
    </dgm:pt>
    <dgm:pt modelId="{38B5629F-899F-467F-8AF6-3513395E1FF4}">
      <dgm:prSet phldrT="[Text]" custT="1"/>
      <dgm:spPr/>
      <dgm:t>
        <a:bodyPr/>
        <a:lstStyle/>
        <a:p>
          <a:r>
            <a:rPr lang="en-US" sz="3200"/>
            <a:t>Slides 20-23</a:t>
          </a:r>
          <a:endParaRPr lang="en-IN" sz="3200"/>
        </a:p>
      </dgm:t>
    </dgm:pt>
    <dgm:pt modelId="{25913C8A-9541-4FF0-A394-E99D2355D25B}" type="parTrans" cxnId="{0FDC6033-2C26-43FC-83FA-7B19C4024059}">
      <dgm:prSet/>
      <dgm:spPr/>
      <dgm:t>
        <a:bodyPr/>
        <a:lstStyle/>
        <a:p>
          <a:endParaRPr lang="en-IN" sz="7200"/>
        </a:p>
      </dgm:t>
    </dgm:pt>
    <dgm:pt modelId="{FE95B974-6E88-4515-87A0-D9F2CAFAB207}" type="sibTrans" cxnId="{0FDC6033-2C26-43FC-83FA-7B19C4024059}">
      <dgm:prSet/>
      <dgm:spPr/>
      <dgm:t>
        <a:bodyPr/>
        <a:lstStyle/>
        <a:p>
          <a:endParaRPr lang="en-IN" sz="2800"/>
        </a:p>
      </dgm:t>
    </dgm:pt>
    <dgm:pt modelId="{EB833C77-EFE6-45AA-9A1B-4B8E30A5C7D1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Annexure</a:t>
          </a:r>
          <a:endParaRPr lang="en-IN" sz="2400" dirty="0"/>
        </a:p>
      </dgm:t>
    </dgm:pt>
    <dgm:pt modelId="{6A0661D1-F0CA-402A-9CD4-46C2DC431664}" type="parTrans" cxnId="{DE72CC7F-E76C-4039-9204-D6517E3F377D}">
      <dgm:prSet/>
      <dgm:spPr/>
      <dgm:t>
        <a:bodyPr/>
        <a:lstStyle/>
        <a:p>
          <a:endParaRPr lang="en-IN" sz="7200"/>
        </a:p>
      </dgm:t>
    </dgm:pt>
    <dgm:pt modelId="{090D5340-A24B-4CEC-871C-71BBD51C0618}" type="sibTrans" cxnId="{DE72CC7F-E76C-4039-9204-D6517E3F377D}">
      <dgm:prSet/>
      <dgm:spPr/>
      <dgm:t>
        <a:bodyPr/>
        <a:lstStyle/>
        <a:p>
          <a:endParaRPr lang="en-IN" sz="2800"/>
        </a:p>
      </dgm:t>
    </dgm:pt>
    <dgm:pt modelId="{73D1731E-F189-4CC4-9642-40B454EE7BA9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Problem statement; Dataset, Data cleaning &amp; Assumption</a:t>
          </a:r>
          <a:endParaRPr lang="en-IN" sz="2400" dirty="0"/>
        </a:p>
      </dgm:t>
    </dgm:pt>
    <dgm:pt modelId="{E0FC88F6-DF72-455C-B4DC-79F78DA3F0A8}" type="sibTrans" cxnId="{29611F32-8FC8-4371-A4C7-F1317FF9ACBD}">
      <dgm:prSet/>
      <dgm:spPr/>
      <dgm:t>
        <a:bodyPr/>
        <a:lstStyle/>
        <a:p>
          <a:endParaRPr lang="en-IN" sz="2800"/>
        </a:p>
      </dgm:t>
    </dgm:pt>
    <dgm:pt modelId="{7929B03B-F9B0-4B48-B93F-7E0985A0A8C2}" type="parTrans" cxnId="{29611F32-8FC8-4371-A4C7-F1317FF9ACBD}">
      <dgm:prSet/>
      <dgm:spPr/>
      <dgm:t>
        <a:bodyPr/>
        <a:lstStyle/>
        <a:p>
          <a:endParaRPr lang="en-IN" sz="7200"/>
        </a:p>
      </dgm:t>
    </dgm:pt>
    <dgm:pt modelId="{1DFD845A-74D3-4E4C-890C-B3B543B84690}" type="pres">
      <dgm:prSet presAssocID="{4972A5F0-27F2-4CFF-974F-B98CBBACDA3B}" presName="Name0" presStyleCnt="0">
        <dgm:presLayoutVars>
          <dgm:dir/>
          <dgm:animLvl val="lvl"/>
          <dgm:resizeHandles val="exact"/>
        </dgm:presLayoutVars>
      </dgm:prSet>
      <dgm:spPr/>
    </dgm:pt>
    <dgm:pt modelId="{DCCF3938-6C6F-4D39-9A32-7E0A3F558561}" type="pres">
      <dgm:prSet presAssocID="{140B455B-42BA-49F7-914B-6A3242392F1F}" presName="linNode" presStyleCnt="0"/>
      <dgm:spPr/>
    </dgm:pt>
    <dgm:pt modelId="{A42C3AE5-6393-4082-9907-EF678541FDA4}" type="pres">
      <dgm:prSet presAssocID="{140B455B-42BA-49F7-914B-6A3242392F1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1FC5587-C1B2-4C5B-A56F-CE8073E6CACA}" type="pres">
      <dgm:prSet presAssocID="{140B455B-42BA-49F7-914B-6A3242392F1F}" presName="descendantText" presStyleLbl="alignAccFollowNode1" presStyleIdx="0" presStyleCnt="4">
        <dgm:presLayoutVars>
          <dgm:bulletEnabled val="1"/>
        </dgm:presLayoutVars>
      </dgm:prSet>
      <dgm:spPr/>
    </dgm:pt>
    <dgm:pt modelId="{FBA86911-ABAD-4A85-8738-C0816E153502}" type="pres">
      <dgm:prSet presAssocID="{EE51CE98-5463-4A9E-BCA2-2B4BE96D4105}" presName="sp" presStyleCnt="0"/>
      <dgm:spPr/>
    </dgm:pt>
    <dgm:pt modelId="{F59DF6F2-8154-41E4-85C9-209325791B89}" type="pres">
      <dgm:prSet presAssocID="{8BE0DB57-029D-4B8D-A435-D5684E4801FE}" presName="linNode" presStyleCnt="0"/>
      <dgm:spPr/>
    </dgm:pt>
    <dgm:pt modelId="{AC6CFD9F-DCA2-4AC1-A759-BDBD0E6DBC49}" type="pres">
      <dgm:prSet presAssocID="{8BE0DB57-029D-4B8D-A435-D5684E4801F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533E11F-DCAA-468C-8E91-3B5886FCB3DB}" type="pres">
      <dgm:prSet presAssocID="{8BE0DB57-029D-4B8D-A435-D5684E4801FE}" presName="descendantText" presStyleLbl="alignAccFollowNode1" presStyleIdx="1" presStyleCnt="4">
        <dgm:presLayoutVars>
          <dgm:bulletEnabled val="1"/>
        </dgm:presLayoutVars>
      </dgm:prSet>
      <dgm:spPr/>
    </dgm:pt>
    <dgm:pt modelId="{28C060B1-970B-42E4-90B7-18BBC656E27A}" type="pres">
      <dgm:prSet presAssocID="{185AA2FB-BE70-4189-8EAD-46E0102E2B9F}" presName="sp" presStyleCnt="0"/>
      <dgm:spPr/>
    </dgm:pt>
    <dgm:pt modelId="{9605AEE6-E287-489E-BCD8-029B0FF9AAAD}" type="pres">
      <dgm:prSet presAssocID="{D9869D4C-04F0-48B7-86EE-A573AB0B002C}" presName="linNode" presStyleCnt="0"/>
      <dgm:spPr/>
    </dgm:pt>
    <dgm:pt modelId="{03F31FCB-9CCD-48A1-A117-A112AC83211C}" type="pres">
      <dgm:prSet presAssocID="{D9869D4C-04F0-48B7-86EE-A573AB0B002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F105B2F-83FF-419B-8B3D-AD796B23F34B}" type="pres">
      <dgm:prSet presAssocID="{D9869D4C-04F0-48B7-86EE-A573AB0B002C}" presName="descendantText" presStyleLbl="alignAccFollowNode1" presStyleIdx="2" presStyleCnt="4">
        <dgm:presLayoutVars>
          <dgm:bulletEnabled val="1"/>
        </dgm:presLayoutVars>
      </dgm:prSet>
      <dgm:spPr/>
    </dgm:pt>
    <dgm:pt modelId="{8C22D2EF-8F9C-42E8-8D02-AD0D7F202014}" type="pres">
      <dgm:prSet presAssocID="{51F3FBA3-44BC-4C9C-ADF4-F297AA43A132}" presName="sp" presStyleCnt="0"/>
      <dgm:spPr/>
    </dgm:pt>
    <dgm:pt modelId="{4D767876-272B-417E-92D0-00D3F4CEFDD7}" type="pres">
      <dgm:prSet presAssocID="{38B5629F-899F-467F-8AF6-3513395E1FF4}" presName="linNode" presStyleCnt="0"/>
      <dgm:spPr/>
    </dgm:pt>
    <dgm:pt modelId="{14633F42-5C7E-41A1-B6E9-F2F50020CB70}" type="pres">
      <dgm:prSet presAssocID="{38B5629F-899F-467F-8AF6-3513395E1FF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07582F5-6757-47A2-8F71-6E79C2D6DAE9}" type="pres">
      <dgm:prSet presAssocID="{38B5629F-899F-467F-8AF6-3513395E1FF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9611F32-8FC8-4371-A4C7-F1317FF9ACBD}" srcId="{140B455B-42BA-49F7-914B-6A3242392F1F}" destId="{73D1731E-F189-4CC4-9642-40B454EE7BA9}" srcOrd="0" destOrd="0" parTransId="{7929B03B-F9B0-4B48-B93F-7E0985A0A8C2}" sibTransId="{E0FC88F6-DF72-455C-B4DC-79F78DA3F0A8}"/>
    <dgm:cxn modelId="{0FDC6033-2C26-43FC-83FA-7B19C4024059}" srcId="{4972A5F0-27F2-4CFF-974F-B98CBBACDA3B}" destId="{38B5629F-899F-467F-8AF6-3513395E1FF4}" srcOrd="3" destOrd="0" parTransId="{25913C8A-9541-4FF0-A394-E99D2355D25B}" sibTransId="{FE95B974-6E88-4515-87A0-D9F2CAFAB207}"/>
    <dgm:cxn modelId="{93E71F5B-C6C1-4349-A09A-CBE5F7FFF5E8}" type="presOf" srcId="{8BE0DB57-029D-4B8D-A435-D5684E4801FE}" destId="{AC6CFD9F-DCA2-4AC1-A759-BDBD0E6DBC49}" srcOrd="0" destOrd="0" presId="urn:microsoft.com/office/officeart/2005/8/layout/vList5"/>
    <dgm:cxn modelId="{07F7DE66-B17E-4C84-89D1-7EDE90BB0108}" type="presOf" srcId="{EB833C77-EFE6-45AA-9A1B-4B8E30A5C7D1}" destId="{707582F5-6757-47A2-8F71-6E79C2D6DAE9}" srcOrd="0" destOrd="0" presId="urn:microsoft.com/office/officeart/2005/8/layout/vList5"/>
    <dgm:cxn modelId="{F4CE5A47-5B99-4D73-B7CE-171F1BA2A409}" type="presOf" srcId="{4972A5F0-27F2-4CFF-974F-B98CBBACDA3B}" destId="{1DFD845A-74D3-4E4C-890C-B3B543B84690}" srcOrd="0" destOrd="0" presId="urn:microsoft.com/office/officeart/2005/8/layout/vList5"/>
    <dgm:cxn modelId="{2084804C-D59F-47E0-84B6-27859A8CA608}" type="presOf" srcId="{73D1731E-F189-4CC4-9642-40B454EE7BA9}" destId="{91FC5587-C1B2-4C5B-A56F-CE8073E6CACA}" srcOrd="0" destOrd="0" presId="urn:microsoft.com/office/officeart/2005/8/layout/vList5"/>
    <dgm:cxn modelId="{DE72CC7F-E76C-4039-9204-D6517E3F377D}" srcId="{38B5629F-899F-467F-8AF6-3513395E1FF4}" destId="{EB833C77-EFE6-45AA-9A1B-4B8E30A5C7D1}" srcOrd="0" destOrd="0" parTransId="{6A0661D1-F0CA-402A-9CD4-46C2DC431664}" sibTransId="{090D5340-A24B-4CEC-871C-71BBD51C0618}"/>
    <dgm:cxn modelId="{DD860180-9098-4774-AE71-9346C2EE6CDB}" type="presOf" srcId="{140B455B-42BA-49F7-914B-6A3242392F1F}" destId="{A42C3AE5-6393-4082-9907-EF678541FDA4}" srcOrd="0" destOrd="0" presId="urn:microsoft.com/office/officeart/2005/8/layout/vList5"/>
    <dgm:cxn modelId="{207E768D-AC86-4C91-ABCB-FF39C21117F0}" srcId="{D9869D4C-04F0-48B7-86EE-A573AB0B002C}" destId="{AC222F40-C3C5-42F2-8B7A-416C17D119ED}" srcOrd="0" destOrd="0" parTransId="{F43A5BD9-56AD-4BC8-A8D4-62E06D79CB5F}" sibTransId="{D6E3C10F-3379-41B7-A48A-62CEAC551FDB}"/>
    <dgm:cxn modelId="{40B5DB8D-94D4-456F-ACAD-7EAEC9F4EB44}" srcId="{4972A5F0-27F2-4CFF-974F-B98CBBACDA3B}" destId="{8BE0DB57-029D-4B8D-A435-D5684E4801FE}" srcOrd="1" destOrd="0" parTransId="{D84CDEEA-E474-420B-8C5D-900B2A3A8A06}" sibTransId="{185AA2FB-BE70-4189-8EAD-46E0102E2B9F}"/>
    <dgm:cxn modelId="{BC372793-3C47-4C5F-9358-2C9C5241C7B3}" type="presOf" srcId="{F8EC22B1-12B5-4022-8CB7-B4CCA13259B0}" destId="{8533E11F-DCAA-468C-8E91-3B5886FCB3DB}" srcOrd="0" destOrd="0" presId="urn:microsoft.com/office/officeart/2005/8/layout/vList5"/>
    <dgm:cxn modelId="{3CDAF2A8-4A4E-4E5B-AEC4-80E2F691DB7B}" srcId="{8BE0DB57-029D-4B8D-A435-D5684E4801FE}" destId="{F8EC22B1-12B5-4022-8CB7-B4CCA13259B0}" srcOrd="0" destOrd="0" parTransId="{88B41EED-8C34-4CBA-B1A1-7F93790E36CE}" sibTransId="{43C4C36D-9763-420F-AEF4-C67E6B669263}"/>
    <dgm:cxn modelId="{AEE3EFB4-CDBE-4B1F-B172-807E31528223}" type="presOf" srcId="{AC222F40-C3C5-42F2-8B7A-416C17D119ED}" destId="{FF105B2F-83FF-419B-8B3D-AD796B23F34B}" srcOrd="0" destOrd="0" presId="urn:microsoft.com/office/officeart/2005/8/layout/vList5"/>
    <dgm:cxn modelId="{DEF970BA-AE4A-4509-83D2-97ABDC7F29FA}" srcId="{4972A5F0-27F2-4CFF-974F-B98CBBACDA3B}" destId="{D9869D4C-04F0-48B7-86EE-A573AB0B002C}" srcOrd="2" destOrd="0" parTransId="{05A5922E-2FC1-4371-B69F-4A1CD108AFD8}" sibTransId="{51F3FBA3-44BC-4C9C-ADF4-F297AA43A132}"/>
    <dgm:cxn modelId="{5BF0BECB-D48A-4D7E-81DC-21A361D2B351}" type="presOf" srcId="{D9869D4C-04F0-48B7-86EE-A573AB0B002C}" destId="{03F31FCB-9CCD-48A1-A117-A112AC83211C}" srcOrd="0" destOrd="0" presId="urn:microsoft.com/office/officeart/2005/8/layout/vList5"/>
    <dgm:cxn modelId="{81BAF0E6-AA7F-4E1F-95F0-A31159668375}" type="presOf" srcId="{38B5629F-899F-467F-8AF6-3513395E1FF4}" destId="{14633F42-5C7E-41A1-B6E9-F2F50020CB70}" srcOrd="0" destOrd="0" presId="urn:microsoft.com/office/officeart/2005/8/layout/vList5"/>
    <dgm:cxn modelId="{86DE47F5-6A0B-49EB-A982-157B976EAA03}" srcId="{4972A5F0-27F2-4CFF-974F-B98CBBACDA3B}" destId="{140B455B-42BA-49F7-914B-6A3242392F1F}" srcOrd="0" destOrd="0" parTransId="{8E595A66-964A-4F00-9479-2190C2E4F4C4}" sibTransId="{EE51CE98-5463-4A9E-BCA2-2B4BE96D4105}"/>
    <dgm:cxn modelId="{12D2E87D-13F1-40FB-BBCB-B11ADF574C7B}" type="presParOf" srcId="{1DFD845A-74D3-4E4C-890C-B3B543B84690}" destId="{DCCF3938-6C6F-4D39-9A32-7E0A3F558561}" srcOrd="0" destOrd="0" presId="urn:microsoft.com/office/officeart/2005/8/layout/vList5"/>
    <dgm:cxn modelId="{F5EEDC5E-DA97-4545-A52A-3E13251BCC45}" type="presParOf" srcId="{DCCF3938-6C6F-4D39-9A32-7E0A3F558561}" destId="{A42C3AE5-6393-4082-9907-EF678541FDA4}" srcOrd="0" destOrd="0" presId="urn:microsoft.com/office/officeart/2005/8/layout/vList5"/>
    <dgm:cxn modelId="{7452331F-5BD8-4873-849D-C0DB25A3C71A}" type="presParOf" srcId="{DCCF3938-6C6F-4D39-9A32-7E0A3F558561}" destId="{91FC5587-C1B2-4C5B-A56F-CE8073E6CACA}" srcOrd="1" destOrd="0" presId="urn:microsoft.com/office/officeart/2005/8/layout/vList5"/>
    <dgm:cxn modelId="{E1FB9E2C-4EB9-42AD-B3E1-4A93A60077DD}" type="presParOf" srcId="{1DFD845A-74D3-4E4C-890C-B3B543B84690}" destId="{FBA86911-ABAD-4A85-8738-C0816E153502}" srcOrd="1" destOrd="0" presId="urn:microsoft.com/office/officeart/2005/8/layout/vList5"/>
    <dgm:cxn modelId="{403A0113-9F7A-4AF6-85F2-6F62136BB607}" type="presParOf" srcId="{1DFD845A-74D3-4E4C-890C-B3B543B84690}" destId="{F59DF6F2-8154-41E4-85C9-209325791B89}" srcOrd="2" destOrd="0" presId="urn:microsoft.com/office/officeart/2005/8/layout/vList5"/>
    <dgm:cxn modelId="{98A8D646-41E8-4AAE-B59D-B6CEE0F60910}" type="presParOf" srcId="{F59DF6F2-8154-41E4-85C9-209325791B89}" destId="{AC6CFD9F-DCA2-4AC1-A759-BDBD0E6DBC49}" srcOrd="0" destOrd="0" presId="urn:microsoft.com/office/officeart/2005/8/layout/vList5"/>
    <dgm:cxn modelId="{814E23E8-A255-45EE-93FB-E162E0414503}" type="presParOf" srcId="{F59DF6F2-8154-41E4-85C9-209325791B89}" destId="{8533E11F-DCAA-468C-8E91-3B5886FCB3DB}" srcOrd="1" destOrd="0" presId="urn:microsoft.com/office/officeart/2005/8/layout/vList5"/>
    <dgm:cxn modelId="{39C69926-EFF6-45A5-A531-18D82EC44EEF}" type="presParOf" srcId="{1DFD845A-74D3-4E4C-890C-B3B543B84690}" destId="{28C060B1-970B-42E4-90B7-18BBC656E27A}" srcOrd="3" destOrd="0" presId="urn:microsoft.com/office/officeart/2005/8/layout/vList5"/>
    <dgm:cxn modelId="{D6CE4349-B8C9-4915-BAE2-BB02E1FF4FA1}" type="presParOf" srcId="{1DFD845A-74D3-4E4C-890C-B3B543B84690}" destId="{9605AEE6-E287-489E-BCD8-029B0FF9AAAD}" srcOrd="4" destOrd="0" presId="urn:microsoft.com/office/officeart/2005/8/layout/vList5"/>
    <dgm:cxn modelId="{DFE1F851-33A0-4587-8E62-E72CA4C74548}" type="presParOf" srcId="{9605AEE6-E287-489E-BCD8-029B0FF9AAAD}" destId="{03F31FCB-9CCD-48A1-A117-A112AC83211C}" srcOrd="0" destOrd="0" presId="urn:microsoft.com/office/officeart/2005/8/layout/vList5"/>
    <dgm:cxn modelId="{3BB8458A-26A0-46E5-8B9B-7E14C6E02D2D}" type="presParOf" srcId="{9605AEE6-E287-489E-BCD8-029B0FF9AAAD}" destId="{FF105B2F-83FF-419B-8B3D-AD796B23F34B}" srcOrd="1" destOrd="0" presId="urn:microsoft.com/office/officeart/2005/8/layout/vList5"/>
    <dgm:cxn modelId="{C62CD53E-B986-4D68-AAA7-70B98E8C3AE7}" type="presParOf" srcId="{1DFD845A-74D3-4E4C-890C-B3B543B84690}" destId="{8C22D2EF-8F9C-42E8-8D02-AD0D7F202014}" srcOrd="5" destOrd="0" presId="urn:microsoft.com/office/officeart/2005/8/layout/vList5"/>
    <dgm:cxn modelId="{DD573CB0-BDA3-4101-AB16-481B22EC5982}" type="presParOf" srcId="{1DFD845A-74D3-4E4C-890C-B3B543B84690}" destId="{4D767876-272B-417E-92D0-00D3F4CEFDD7}" srcOrd="6" destOrd="0" presId="urn:microsoft.com/office/officeart/2005/8/layout/vList5"/>
    <dgm:cxn modelId="{3F3CAB79-C1A3-41A5-9656-C571F1E2E3A4}" type="presParOf" srcId="{4D767876-272B-417E-92D0-00D3F4CEFDD7}" destId="{14633F42-5C7E-41A1-B6E9-F2F50020CB70}" srcOrd="0" destOrd="0" presId="urn:microsoft.com/office/officeart/2005/8/layout/vList5"/>
    <dgm:cxn modelId="{7C98C235-8575-4D8E-9F53-65C3FDABD78E}" type="presParOf" srcId="{4D767876-272B-417E-92D0-00D3F4CEFDD7}" destId="{707582F5-6757-47A2-8F71-6E79C2D6DA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A21F0-FEC3-42E0-9A11-2A881C626797}" type="doc">
      <dgm:prSet loTypeId="urn:microsoft.com/office/officeart/2005/8/layout/cycle7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668D17-FE30-4032-B821-41F63D0090B0}">
      <dgm:prSet phldrT="[Text]" custT="1"/>
      <dgm:spPr/>
      <dgm:t>
        <a:bodyPr/>
        <a:lstStyle/>
        <a:p>
          <a:r>
            <a:rPr lang="en-US" sz="2800" dirty="0"/>
            <a:t>Total Records</a:t>
          </a:r>
        </a:p>
        <a:p>
          <a:r>
            <a:rPr lang="en-US" sz="2800" dirty="0"/>
            <a:t>50,000</a:t>
          </a:r>
          <a:endParaRPr lang="en-IN" sz="2800" dirty="0"/>
        </a:p>
      </dgm:t>
    </dgm:pt>
    <dgm:pt modelId="{39DE0CFD-522C-4DE9-BCAB-16FC972EF80A}" type="parTrans" cxnId="{6BB1D797-D504-44B5-9DDF-B0787B70F704}">
      <dgm:prSet/>
      <dgm:spPr/>
      <dgm:t>
        <a:bodyPr/>
        <a:lstStyle/>
        <a:p>
          <a:endParaRPr lang="en-IN"/>
        </a:p>
      </dgm:t>
    </dgm:pt>
    <dgm:pt modelId="{0E9D0829-07DB-4479-BCA3-CEBF57D85AF7}" type="sibTrans" cxnId="{6BB1D797-D504-44B5-9DDF-B0787B70F704}">
      <dgm:prSet/>
      <dgm:spPr/>
      <dgm:t>
        <a:bodyPr/>
        <a:lstStyle/>
        <a:p>
          <a:endParaRPr lang="en-IN"/>
        </a:p>
      </dgm:t>
    </dgm:pt>
    <dgm:pt modelId="{D461A4ED-1E79-43B1-B4BB-149305303AEB}">
      <dgm:prSet/>
      <dgm:spPr/>
      <dgm:t>
        <a:bodyPr/>
        <a:lstStyle/>
        <a:p>
          <a:r>
            <a:rPr lang="en-US" dirty="0"/>
            <a:t>Total Features: 230 </a:t>
          </a:r>
          <a:endParaRPr lang="en-IN" dirty="0"/>
        </a:p>
      </dgm:t>
    </dgm:pt>
    <dgm:pt modelId="{4E43854D-44A2-4463-B035-76A779863F38}" type="parTrans" cxnId="{D9B8866C-ACC2-43C0-B362-A9BB597F6202}">
      <dgm:prSet/>
      <dgm:spPr/>
      <dgm:t>
        <a:bodyPr/>
        <a:lstStyle/>
        <a:p>
          <a:endParaRPr lang="en-IN"/>
        </a:p>
      </dgm:t>
    </dgm:pt>
    <dgm:pt modelId="{10341792-2962-4C09-9AC5-6D7BC52423D3}" type="sibTrans" cxnId="{D9B8866C-ACC2-43C0-B362-A9BB597F6202}">
      <dgm:prSet/>
      <dgm:spPr>
        <a:solidFill>
          <a:schemeClr val="bg1"/>
        </a:solidFill>
        <a:ln>
          <a:noFill/>
        </a:ln>
      </dgm:spPr>
      <dgm:t>
        <a:bodyPr/>
        <a:lstStyle/>
        <a:p>
          <a:endParaRPr lang="en-IN"/>
        </a:p>
      </dgm:t>
    </dgm:pt>
    <dgm:pt modelId="{BEF7DFE8-6E4B-4CA3-89AE-5B003F138299}">
      <dgm:prSet/>
      <dgm:spPr/>
      <dgm:t>
        <a:bodyPr/>
        <a:lstStyle/>
        <a:p>
          <a:r>
            <a:rPr lang="en-US" dirty="0"/>
            <a:t>Customer Churn Labels:</a:t>
          </a:r>
          <a:endParaRPr lang="en-IN" dirty="0"/>
        </a:p>
      </dgm:t>
    </dgm:pt>
    <dgm:pt modelId="{94583670-2C9B-458A-A225-8123AC813A5D}" type="parTrans" cxnId="{46FF47B7-A5A0-4FA8-9050-1652F0253EDE}">
      <dgm:prSet/>
      <dgm:spPr/>
      <dgm:t>
        <a:bodyPr/>
        <a:lstStyle/>
        <a:p>
          <a:endParaRPr lang="en-IN"/>
        </a:p>
      </dgm:t>
    </dgm:pt>
    <dgm:pt modelId="{044EB234-F498-4C80-A543-9DE215CC1A0C}" type="sibTrans" cxnId="{46FF47B7-A5A0-4FA8-9050-1652F0253EDE}">
      <dgm:prSet/>
      <dgm:spPr/>
      <dgm:t>
        <a:bodyPr/>
        <a:lstStyle/>
        <a:p>
          <a:endParaRPr lang="en-IN"/>
        </a:p>
      </dgm:t>
    </dgm:pt>
    <dgm:pt modelId="{93980FCA-B708-40E0-BBC3-6D9E79FF39DC}">
      <dgm:prSet/>
      <dgm:spPr/>
      <dgm:t>
        <a:bodyPr/>
        <a:lstStyle/>
        <a:p>
          <a:r>
            <a:rPr lang="en-US" dirty="0"/>
            <a:t>38 categorical </a:t>
          </a:r>
        </a:p>
      </dgm:t>
    </dgm:pt>
    <dgm:pt modelId="{F67B89D6-9F33-4607-AE5C-492348C6F8B0}" type="parTrans" cxnId="{2CD81A7E-B819-4C9D-8737-8B71ABFC8AF7}">
      <dgm:prSet/>
      <dgm:spPr/>
      <dgm:t>
        <a:bodyPr/>
        <a:lstStyle/>
        <a:p>
          <a:endParaRPr lang="en-IN"/>
        </a:p>
      </dgm:t>
    </dgm:pt>
    <dgm:pt modelId="{1628DD7E-9B1C-4CC6-B844-F7706D008425}" type="sibTrans" cxnId="{2CD81A7E-B819-4C9D-8737-8B71ABFC8AF7}">
      <dgm:prSet/>
      <dgm:spPr/>
      <dgm:t>
        <a:bodyPr/>
        <a:lstStyle/>
        <a:p>
          <a:endParaRPr lang="en-IN"/>
        </a:p>
      </dgm:t>
    </dgm:pt>
    <dgm:pt modelId="{2024B590-3442-41E2-8356-E6253DDE4EDE}">
      <dgm:prSet/>
      <dgm:spPr/>
      <dgm:t>
        <a:bodyPr/>
        <a:lstStyle/>
        <a:p>
          <a:r>
            <a:rPr lang="en-US" dirty="0"/>
            <a:t>174 numerical</a:t>
          </a:r>
        </a:p>
      </dgm:t>
    </dgm:pt>
    <dgm:pt modelId="{999B63F5-2B7D-4482-91B2-215C588595FE}" type="parTrans" cxnId="{E4BD9929-BB72-4DE2-B93C-918A66957B80}">
      <dgm:prSet/>
      <dgm:spPr/>
      <dgm:t>
        <a:bodyPr/>
        <a:lstStyle/>
        <a:p>
          <a:endParaRPr lang="en-IN"/>
        </a:p>
      </dgm:t>
    </dgm:pt>
    <dgm:pt modelId="{C608D415-4F87-49A8-B012-EE27B568018F}" type="sibTrans" cxnId="{E4BD9929-BB72-4DE2-B93C-918A66957B80}">
      <dgm:prSet/>
      <dgm:spPr/>
      <dgm:t>
        <a:bodyPr/>
        <a:lstStyle/>
        <a:p>
          <a:endParaRPr lang="en-IN"/>
        </a:p>
      </dgm:t>
    </dgm:pt>
    <dgm:pt modelId="{0422407B-5A27-4659-8B79-0D4088191DB0}">
      <dgm:prSet/>
      <dgm:spPr/>
      <dgm:t>
        <a:bodyPr/>
        <a:lstStyle/>
        <a:p>
          <a:r>
            <a:rPr lang="en-US" dirty="0"/>
            <a:t>18 Null</a:t>
          </a:r>
        </a:p>
      </dgm:t>
    </dgm:pt>
    <dgm:pt modelId="{9AA09BF2-CAC8-4391-8748-6B1873EC208E}" type="parTrans" cxnId="{8AA327E1-4A0D-492E-8C45-841264FF30F8}">
      <dgm:prSet/>
      <dgm:spPr/>
      <dgm:t>
        <a:bodyPr/>
        <a:lstStyle/>
        <a:p>
          <a:endParaRPr lang="en-IN"/>
        </a:p>
      </dgm:t>
    </dgm:pt>
    <dgm:pt modelId="{89A35870-7C5A-4953-B62A-2FF66255F349}" type="sibTrans" cxnId="{8AA327E1-4A0D-492E-8C45-841264FF30F8}">
      <dgm:prSet/>
      <dgm:spPr/>
      <dgm:t>
        <a:bodyPr/>
        <a:lstStyle/>
        <a:p>
          <a:endParaRPr lang="en-IN"/>
        </a:p>
      </dgm:t>
    </dgm:pt>
    <dgm:pt modelId="{D8F2CBFF-6D05-4377-B619-C07618AB867C}">
      <dgm:prSet/>
      <dgm:spPr/>
      <dgm:t>
        <a:bodyPr/>
        <a:lstStyle/>
        <a:p>
          <a:r>
            <a:rPr lang="en-US" dirty="0"/>
            <a:t>1 → Churned (majority class)</a:t>
          </a:r>
        </a:p>
      </dgm:t>
    </dgm:pt>
    <dgm:pt modelId="{980E1B44-F9F5-49C0-B599-D8B1B24DAE2E}" type="parTrans" cxnId="{F3B5816D-BEF9-4DB9-87DF-F1B7F2776F29}">
      <dgm:prSet/>
      <dgm:spPr/>
      <dgm:t>
        <a:bodyPr/>
        <a:lstStyle/>
        <a:p>
          <a:endParaRPr lang="en-IN"/>
        </a:p>
      </dgm:t>
    </dgm:pt>
    <dgm:pt modelId="{45550E8B-DBB3-4910-ABEE-829703687CB7}" type="sibTrans" cxnId="{F3B5816D-BEF9-4DB9-87DF-F1B7F2776F29}">
      <dgm:prSet/>
      <dgm:spPr/>
      <dgm:t>
        <a:bodyPr/>
        <a:lstStyle/>
        <a:p>
          <a:endParaRPr lang="en-IN"/>
        </a:p>
      </dgm:t>
    </dgm:pt>
    <dgm:pt modelId="{B4BC4845-609E-489C-A1BE-05D12D937C02}">
      <dgm:prSet/>
      <dgm:spPr/>
      <dgm:t>
        <a:bodyPr/>
        <a:lstStyle/>
        <a:p>
          <a:r>
            <a:rPr lang="en-US" dirty="0"/>
            <a:t>-1 → Not Churned (Minority class; 7% of total records)</a:t>
          </a:r>
        </a:p>
      </dgm:t>
    </dgm:pt>
    <dgm:pt modelId="{8B254AE5-2330-4368-B6A0-7CDF6E13D54A}" type="parTrans" cxnId="{49AC32EE-AEE9-4C8A-8D86-0FD6D830D7DC}">
      <dgm:prSet/>
      <dgm:spPr/>
      <dgm:t>
        <a:bodyPr/>
        <a:lstStyle/>
        <a:p>
          <a:endParaRPr lang="en-IN"/>
        </a:p>
      </dgm:t>
    </dgm:pt>
    <dgm:pt modelId="{8D89E8E1-DB29-4A3B-B17B-7A49E9356C64}" type="sibTrans" cxnId="{49AC32EE-AEE9-4C8A-8D86-0FD6D830D7DC}">
      <dgm:prSet/>
      <dgm:spPr/>
      <dgm:t>
        <a:bodyPr/>
        <a:lstStyle/>
        <a:p>
          <a:endParaRPr lang="en-IN"/>
        </a:p>
      </dgm:t>
    </dgm:pt>
    <dgm:pt modelId="{24F04769-569A-48E0-A36B-C9F4F0F9C698}" type="pres">
      <dgm:prSet presAssocID="{5F5A21F0-FEC3-42E0-9A11-2A881C626797}" presName="Name0" presStyleCnt="0">
        <dgm:presLayoutVars>
          <dgm:dir/>
          <dgm:resizeHandles val="exact"/>
        </dgm:presLayoutVars>
      </dgm:prSet>
      <dgm:spPr/>
    </dgm:pt>
    <dgm:pt modelId="{5758FF85-35E6-4310-A039-7A5409450EF0}" type="pres">
      <dgm:prSet presAssocID="{FE668D17-FE30-4032-B821-41F63D0090B0}" presName="node" presStyleLbl="node1" presStyleIdx="0" presStyleCnt="3" custScaleX="131990" custRadScaleRad="91374">
        <dgm:presLayoutVars>
          <dgm:bulletEnabled val="1"/>
        </dgm:presLayoutVars>
      </dgm:prSet>
      <dgm:spPr/>
    </dgm:pt>
    <dgm:pt modelId="{67D8A13A-40CE-4052-B5DB-8CD0A09B75D1}" type="pres">
      <dgm:prSet presAssocID="{0E9D0829-07DB-4479-BCA3-CEBF57D85AF7}" presName="sibTrans" presStyleLbl="sibTrans2D1" presStyleIdx="0" presStyleCnt="3"/>
      <dgm:spPr/>
    </dgm:pt>
    <dgm:pt modelId="{73C2B4D1-7FB9-4552-B4C9-1FFCB79CBB67}" type="pres">
      <dgm:prSet presAssocID="{0E9D0829-07DB-4479-BCA3-CEBF57D85AF7}" presName="connectorText" presStyleLbl="sibTrans2D1" presStyleIdx="0" presStyleCnt="3"/>
      <dgm:spPr/>
    </dgm:pt>
    <dgm:pt modelId="{D98E44FE-648D-44D2-A4A7-A14F93F5D19C}" type="pres">
      <dgm:prSet presAssocID="{D461A4ED-1E79-43B1-B4BB-149305303AEB}" presName="node" presStyleLbl="node1" presStyleIdx="1" presStyleCnt="3" custScaleX="148026" custScaleY="159278" custRadScaleRad="130458" custRadScaleInc="-25092">
        <dgm:presLayoutVars>
          <dgm:bulletEnabled val="1"/>
        </dgm:presLayoutVars>
      </dgm:prSet>
      <dgm:spPr/>
    </dgm:pt>
    <dgm:pt modelId="{89662FDD-8FCC-4615-8F0F-E8B34A698077}" type="pres">
      <dgm:prSet presAssocID="{10341792-2962-4C09-9AC5-6D7BC52423D3}" presName="sibTrans" presStyleLbl="sibTrans2D1" presStyleIdx="1" presStyleCnt="3" custFlipHor="0" custScaleX="3362"/>
      <dgm:spPr/>
    </dgm:pt>
    <dgm:pt modelId="{E2183405-6EED-45EE-A1C4-C074B19F3549}" type="pres">
      <dgm:prSet presAssocID="{10341792-2962-4C09-9AC5-6D7BC52423D3}" presName="connectorText" presStyleLbl="sibTrans2D1" presStyleIdx="1" presStyleCnt="3"/>
      <dgm:spPr/>
    </dgm:pt>
    <dgm:pt modelId="{271D4C05-8E1F-44C4-851E-98E3E2307558}" type="pres">
      <dgm:prSet presAssocID="{BEF7DFE8-6E4B-4CA3-89AE-5B003F138299}" presName="node" presStyleLbl="node1" presStyleIdx="2" presStyleCnt="3" custScaleX="173074" custScaleY="159278" custRadScaleRad="130458" custRadScaleInc="25092">
        <dgm:presLayoutVars>
          <dgm:bulletEnabled val="1"/>
        </dgm:presLayoutVars>
      </dgm:prSet>
      <dgm:spPr/>
    </dgm:pt>
    <dgm:pt modelId="{E62C342A-1BA2-47E0-BEFE-8A9252914793}" type="pres">
      <dgm:prSet presAssocID="{044EB234-F498-4C80-A543-9DE215CC1A0C}" presName="sibTrans" presStyleLbl="sibTrans2D1" presStyleIdx="2" presStyleCnt="3"/>
      <dgm:spPr/>
    </dgm:pt>
    <dgm:pt modelId="{26165094-BF86-40A1-BDBF-CB45C20295E0}" type="pres">
      <dgm:prSet presAssocID="{044EB234-F498-4C80-A543-9DE215CC1A0C}" presName="connectorText" presStyleLbl="sibTrans2D1" presStyleIdx="2" presStyleCnt="3"/>
      <dgm:spPr/>
    </dgm:pt>
  </dgm:ptLst>
  <dgm:cxnLst>
    <dgm:cxn modelId="{B56A5512-7CCB-4C83-9B7D-7CAC20161DE4}" type="presOf" srcId="{BEF7DFE8-6E4B-4CA3-89AE-5B003F138299}" destId="{271D4C05-8E1F-44C4-851E-98E3E2307558}" srcOrd="0" destOrd="0" presId="urn:microsoft.com/office/officeart/2005/8/layout/cycle7"/>
    <dgm:cxn modelId="{9405C327-E94D-482B-A529-0E567436F3F3}" type="presOf" srcId="{0422407B-5A27-4659-8B79-0D4088191DB0}" destId="{D98E44FE-648D-44D2-A4A7-A14F93F5D19C}" srcOrd="0" destOrd="3" presId="urn:microsoft.com/office/officeart/2005/8/layout/cycle7"/>
    <dgm:cxn modelId="{E4BD9929-BB72-4DE2-B93C-918A66957B80}" srcId="{D461A4ED-1E79-43B1-B4BB-149305303AEB}" destId="{2024B590-3442-41E2-8356-E6253DDE4EDE}" srcOrd="1" destOrd="0" parTransId="{999B63F5-2B7D-4482-91B2-215C588595FE}" sibTransId="{C608D415-4F87-49A8-B012-EE27B568018F}"/>
    <dgm:cxn modelId="{8F861D60-8CBB-4A8A-9DD4-77121CA1E980}" type="presOf" srcId="{D461A4ED-1E79-43B1-B4BB-149305303AEB}" destId="{D98E44FE-648D-44D2-A4A7-A14F93F5D19C}" srcOrd="0" destOrd="0" presId="urn:microsoft.com/office/officeart/2005/8/layout/cycle7"/>
    <dgm:cxn modelId="{8CCE1464-0B33-433A-A976-109C47B8CD96}" type="presOf" srcId="{B4BC4845-609E-489C-A1BE-05D12D937C02}" destId="{271D4C05-8E1F-44C4-851E-98E3E2307558}" srcOrd="0" destOrd="2" presId="urn:microsoft.com/office/officeart/2005/8/layout/cycle7"/>
    <dgm:cxn modelId="{D9B8866C-ACC2-43C0-B362-A9BB597F6202}" srcId="{5F5A21F0-FEC3-42E0-9A11-2A881C626797}" destId="{D461A4ED-1E79-43B1-B4BB-149305303AEB}" srcOrd="1" destOrd="0" parTransId="{4E43854D-44A2-4463-B035-76A779863F38}" sibTransId="{10341792-2962-4C09-9AC5-6D7BC52423D3}"/>
    <dgm:cxn modelId="{332D2E6D-E76C-410F-9D7F-D538C369D2FE}" type="presOf" srcId="{044EB234-F498-4C80-A543-9DE215CC1A0C}" destId="{26165094-BF86-40A1-BDBF-CB45C20295E0}" srcOrd="1" destOrd="0" presId="urn:microsoft.com/office/officeart/2005/8/layout/cycle7"/>
    <dgm:cxn modelId="{F3B5816D-BEF9-4DB9-87DF-F1B7F2776F29}" srcId="{BEF7DFE8-6E4B-4CA3-89AE-5B003F138299}" destId="{D8F2CBFF-6D05-4377-B619-C07618AB867C}" srcOrd="0" destOrd="0" parTransId="{980E1B44-F9F5-49C0-B599-D8B1B24DAE2E}" sibTransId="{45550E8B-DBB3-4910-ABEE-829703687CB7}"/>
    <dgm:cxn modelId="{2CD81A7E-B819-4C9D-8737-8B71ABFC8AF7}" srcId="{D461A4ED-1E79-43B1-B4BB-149305303AEB}" destId="{93980FCA-B708-40E0-BBC3-6D9E79FF39DC}" srcOrd="0" destOrd="0" parTransId="{F67B89D6-9F33-4607-AE5C-492348C6F8B0}" sibTransId="{1628DD7E-9B1C-4CC6-B844-F7706D008425}"/>
    <dgm:cxn modelId="{F2CCCA87-F023-48C7-A39C-D4A50628FE20}" type="presOf" srcId="{D8F2CBFF-6D05-4377-B619-C07618AB867C}" destId="{271D4C05-8E1F-44C4-851E-98E3E2307558}" srcOrd="0" destOrd="1" presId="urn:microsoft.com/office/officeart/2005/8/layout/cycle7"/>
    <dgm:cxn modelId="{E08E7C88-905B-4452-B6E5-C74A7661195C}" type="presOf" srcId="{044EB234-F498-4C80-A543-9DE215CC1A0C}" destId="{E62C342A-1BA2-47E0-BEFE-8A9252914793}" srcOrd="0" destOrd="0" presId="urn:microsoft.com/office/officeart/2005/8/layout/cycle7"/>
    <dgm:cxn modelId="{B9A66A96-D0D0-4380-AEE9-225F00B4F7F7}" type="presOf" srcId="{0E9D0829-07DB-4479-BCA3-CEBF57D85AF7}" destId="{67D8A13A-40CE-4052-B5DB-8CD0A09B75D1}" srcOrd="0" destOrd="0" presId="urn:microsoft.com/office/officeart/2005/8/layout/cycle7"/>
    <dgm:cxn modelId="{6BB1D797-D504-44B5-9DDF-B0787B70F704}" srcId="{5F5A21F0-FEC3-42E0-9A11-2A881C626797}" destId="{FE668D17-FE30-4032-B821-41F63D0090B0}" srcOrd="0" destOrd="0" parTransId="{39DE0CFD-522C-4DE9-BCAB-16FC972EF80A}" sibTransId="{0E9D0829-07DB-4479-BCA3-CEBF57D85AF7}"/>
    <dgm:cxn modelId="{218DCE9E-FC28-4A45-953D-BA64ACB8E77D}" type="presOf" srcId="{10341792-2962-4C09-9AC5-6D7BC52423D3}" destId="{E2183405-6EED-45EE-A1C4-C074B19F3549}" srcOrd="1" destOrd="0" presId="urn:microsoft.com/office/officeart/2005/8/layout/cycle7"/>
    <dgm:cxn modelId="{46FF47B7-A5A0-4FA8-9050-1652F0253EDE}" srcId="{5F5A21F0-FEC3-42E0-9A11-2A881C626797}" destId="{BEF7DFE8-6E4B-4CA3-89AE-5B003F138299}" srcOrd="2" destOrd="0" parTransId="{94583670-2C9B-458A-A225-8123AC813A5D}" sibTransId="{044EB234-F498-4C80-A543-9DE215CC1A0C}"/>
    <dgm:cxn modelId="{3C4C3EC4-D765-4641-A9C5-8EE6087C29D8}" type="presOf" srcId="{5F5A21F0-FEC3-42E0-9A11-2A881C626797}" destId="{24F04769-569A-48E0-A36B-C9F4F0F9C698}" srcOrd="0" destOrd="0" presId="urn:microsoft.com/office/officeart/2005/8/layout/cycle7"/>
    <dgm:cxn modelId="{55C293CF-6B0E-426C-9278-3A1B2A5BD3A5}" type="presOf" srcId="{0E9D0829-07DB-4479-BCA3-CEBF57D85AF7}" destId="{73C2B4D1-7FB9-4552-B4C9-1FFCB79CBB67}" srcOrd="1" destOrd="0" presId="urn:microsoft.com/office/officeart/2005/8/layout/cycle7"/>
    <dgm:cxn modelId="{CFBB94CF-6D26-46FC-B2F3-4CF9EE6F1046}" type="presOf" srcId="{2024B590-3442-41E2-8356-E6253DDE4EDE}" destId="{D98E44FE-648D-44D2-A4A7-A14F93F5D19C}" srcOrd="0" destOrd="2" presId="urn:microsoft.com/office/officeart/2005/8/layout/cycle7"/>
    <dgm:cxn modelId="{8AA327E1-4A0D-492E-8C45-841264FF30F8}" srcId="{D461A4ED-1E79-43B1-B4BB-149305303AEB}" destId="{0422407B-5A27-4659-8B79-0D4088191DB0}" srcOrd="2" destOrd="0" parTransId="{9AA09BF2-CAC8-4391-8748-6B1873EC208E}" sibTransId="{89A35870-7C5A-4953-B62A-2FF66255F349}"/>
    <dgm:cxn modelId="{E493A3E1-9532-4DCB-A819-4A9AA8B4B192}" type="presOf" srcId="{93980FCA-B708-40E0-BBC3-6D9E79FF39DC}" destId="{D98E44FE-648D-44D2-A4A7-A14F93F5D19C}" srcOrd="0" destOrd="1" presId="urn:microsoft.com/office/officeart/2005/8/layout/cycle7"/>
    <dgm:cxn modelId="{49AC32EE-AEE9-4C8A-8D86-0FD6D830D7DC}" srcId="{BEF7DFE8-6E4B-4CA3-89AE-5B003F138299}" destId="{B4BC4845-609E-489C-A1BE-05D12D937C02}" srcOrd="1" destOrd="0" parTransId="{8B254AE5-2330-4368-B6A0-7CDF6E13D54A}" sibTransId="{8D89E8E1-DB29-4A3B-B17B-7A49E9356C64}"/>
    <dgm:cxn modelId="{13877FF7-8DD5-46C4-B739-3EDF1E8D352C}" type="presOf" srcId="{FE668D17-FE30-4032-B821-41F63D0090B0}" destId="{5758FF85-35E6-4310-A039-7A5409450EF0}" srcOrd="0" destOrd="0" presId="urn:microsoft.com/office/officeart/2005/8/layout/cycle7"/>
    <dgm:cxn modelId="{604A02FF-1424-4ED2-BDF2-74B95C5F0C76}" type="presOf" srcId="{10341792-2962-4C09-9AC5-6D7BC52423D3}" destId="{89662FDD-8FCC-4615-8F0F-E8B34A698077}" srcOrd="0" destOrd="0" presId="urn:microsoft.com/office/officeart/2005/8/layout/cycle7"/>
    <dgm:cxn modelId="{CB2CBF00-E4DE-4702-B7FE-E72863502DA5}" type="presParOf" srcId="{24F04769-569A-48E0-A36B-C9F4F0F9C698}" destId="{5758FF85-35E6-4310-A039-7A5409450EF0}" srcOrd="0" destOrd="0" presId="urn:microsoft.com/office/officeart/2005/8/layout/cycle7"/>
    <dgm:cxn modelId="{4384926A-382D-4C0E-94BE-55F040EF9CD5}" type="presParOf" srcId="{24F04769-569A-48E0-A36B-C9F4F0F9C698}" destId="{67D8A13A-40CE-4052-B5DB-8CD0A09B75D1}" srcOrd="1" destOrd="0" presId="urn:microsoft.com/office/officeart/2005/8/layout/cycle7"/>
    <dgm:cxn modelId="{9FC0DA2C-6A11-4BD4-8F4A-2123AEBFC594}" type="presParOf" srcId="{67D8A13A-40CE-4052-B5DB-8CD0A09B75D1}" destId="{73C2B4D1-7FB9-4552-B4C9-1FFCB79CBB67}" srcOrd="0" destOrd="0" presId="urn:microsoft.com/office/officeart/2005/8/layout/cycle7"/>
    <dgm:cxn modelId="{6AE1F9C7-2F50-491A-9B73-F9ABAE75A4A3}" type="presParOf" srcId="{24F04769-569A-48E0-A36B-C9F4F0F9C698}" destId="{D98E44FE-648D-44D2-A4A7-A14F93F5D19C}" srcOrd="2" destOrd="0" presId="urn:microsoft.com/office/officeart/2005/8/layout/cycle7"/>
    <dgm:cxn modelId="{2E6CE317-C274-47FE-A301-59C2A0AB7133}" type="presParOf" srcId="{24F04769-569A-48E0-A36B-C9F4F0F9C698}" destId="{89662FDD-8FCC-4615-8F0F-E8B34A698077}" srcOrd="3" destOrd="0" presId="urn:microsoft.com/office/officeart/2005/8/layout/cycle7"/>
    <dgm:cxn modelId="{7194B80B-527E-4E6B-B482-FCE650BA5D42}" type="presParOf" srcId="{89662FDD-8FCC-4615-8F0F-E8B34A698077}" destId="{E2183405-6EED-45EE-A1C4-C074B19F3549}" srcOrd="0" destOrd="0" presId="urn:microsoft.com/office/officeart/2005/8/layout/cycle7"/>
    <dgm:cxn modelId="{5EF2BA3D-9886-44D5-B032-F4C868F0779C}" type="presParOf" srcId="{24F04769-569A-48E0-A36B-C9F4F0F9C698}" destId="{271D4C05-8E1F-44C4-851E-98E3E2307558}" srcOrd="4" destOrd="0" presId="urn:microsoft.com/office/officeart/2005/8/layout/cycle7"/>
    <dgm:cxn modelId="{714D4B5E-C41E-487B-ADEE-F2067B136CF6}" type="presParOf" srcId="{24F04769-569A-48E0-A36B-C9F4F0F9C698}" destId="{E62C342A-1BA2-47E0-BEFE-8A9252914793}" srcOrd="5" destOrd="0" presId="urn:microsoft.com/office/officeart/2005/8/layout/cycle7"/>
    <dgm:cxn modelId="{CF6F73B6-DAB5-4963-9B32-959D0D77A58C}" type="presParOf" srcId="{E62C342A-1BA2-47E0-BEFE-8A9252914793}" destId="{26165094-BF86-40A1-BDBF-CB45C20295E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C6363-4E81-4615-BED7-5D96748271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D2341D-217D-4C9D-BC67-908C80FC09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The case study focuses on predicting customer churn, with the labels 1 and -1 in the train_churn_labels.xls file representing customers who have historically churned and those who have not, respectively.</a:t>
          </a:r>
        </a:p>
      </dgm:t>
    </dgm:pt>
    <dgm:pt modelId="{47C3BFE6-59CD-4B7D-99A4-F4BBE50D6E92}" type="parTrans" cxnId="{89F8B62D-D59F-45B6-90C3-18D461A5E9DE}">
      <dgm:prSet/>
      <dgm:spPr/>
      <dgm:t>
        <a:bodyPr/>
        <a:lstStyle/>
        <a:p>
          <a:endParaRPr lang="en-US" sz="2400"/>
        </a:p>
      </dgm:t>
    </dgm:pt>
    <dgm:pt modelId="{0D2CC0DF-7F41-417A-BA8D-E60B2F024073}" type="sibTrans" cxnId="{89F8B62D-D59F-45B6-90C3-18D461A5E9DE}">
      <dgm:prSet/>
      <dgm:spPr/>
      <dgm:t>
        <a:bodyPr/>
        <a:lstStyle/>
        <a:p>
          <a:endParaRPr lang="en-US" sz="2400"/>
        </a:p>
      </dgm:t>
    </dgm:pt>
    <dgm:pt modelId="{D5AFD53D-5B67-4164-816E-31C0A3C0D0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 believe that the missing values in the data are not a result of data collection issues, but rather reflect the information provided by the client.</a:t>
          </a:r>
        </a:p>
      </dgm:t>
    </dgm:pt>
    <dgm:pt modelId="{2F563D5A-9BDB-4522-A0B8-36CA18CA620C}" type="parTrans" cxnId="{052265DF-E242-42A4-810E-609BEE4573D1}">
      <dgm:prSet/>
      <dgm:spPr/>
      <dgm:t>
        <a:bodyPr/>
        <a:lstStyle/>
        <a:p>
          <a:endParaRPr lang="en-US" sz="2400"/>
        </a:p>
      </dgm:t>
    </dgm:pt>
    <dgm:pt modelId="{10DA610C-9321-4964-B149-82948E543807}" type="sibTrans" cxnId="{052265DF-E242-42A4-810E-609BEE4573D1}">
      <dgm:prSet/>
      <dgm:spPr/>
      <dgm:t>
        <a:bodyPr/>
        <a:lstStyle/>
        <a:p>
          <a:endParaRPr lang="en-US" sz="2400"/>
        </a:p>
      </dgm:t>
    </dgm:pt>
    <dgm:pt modelId="{0A0EA06D-91F7-4783-8909-06DE2E2E8A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 posit that the columns containing discrete integer values in the dataset should be classified as numerical features rather than encoded categorical features.</a:t>
          </a:r>
        </a:p>
      </dgm:t>
    </dgm:pt>
    <dgm:pt modelId="{021185B5-7E0E-4D92-91BD-95B9A264E99C}" type="parTrans" cxnId="{DFCE45EB-C14D-44B4-B24D-EB84FAFE0D8E}">
      <dgm:prSet/>
      <dgm:spPr/>
      <dgm:t>
        <a:bodyPr/>
        <a:lstStyle/>
        <a:p>
          <a:endParaRPr lang="en-US" sz="2400"/>
        </a:p>
      </dgm:t>
    </dgm:pt>
    <dgm:pt modelId="{D101E297-512B-4451-8222-315EF5FE303E}" type="sibTrans" cxnId="{DFCE45EB-C14D-44B4-B24D-EB84FAFE0D8E}">
      <dgm:prSet/>
      <dgm:spPr/>
      <dgm:t>
        <a:bodyPr/>
        <a:lstStyle/>
        <a:p>
          <a:endParaRPr lang="en-US" sz="2400"/>
        </a:p>
      </dgm:t>
    </dgm:pt>
    <dgm:pt modelId="{867FED03-D097-4360-A956-EF9609E6D8B8}" type="pres">
      <dgm:prSet presAssocID="{68CC6363-4E81-4615-BED7-5D9674827187}" presName="root" presStyleCnt="0">
        <dgm:presLayoutVars>
          <dgm:dir/>
          <dgm:resizeHandles val="exact"/>
        </dgm:presLayoutVars>
      </dgm:prSet>
      <dgm:spPr/>
    </dgm:pt>
    <dgm:pt modelId="{BF0CAE31-9A84-4CA9-A882-458B63755C7B}" type="pres">
      <dgm:prSet presAssocID="{BBD2341D-217D-4C9D-BC67-908C80FC09E6}" presName="compNode" presStyleCnt="0"/>
      <dgm:spPr/>
    </dgm:pt>
    <dgm:pt modelId="{D8DB8E32-1E53-49AE-A085-0BD4149A110B}" type="pres">
      <dgm:prSet presAssocID="{BBD2341D-217D-4C9D-BC67-908C80FC09E6}" presName="bgRect" presStyleLbl="bgShp" presStyleIdx="0" presStyleCnt="3"/>
      <dgm:spPr/>
    </dgm:pt>
    <dgm:pt modelId="{103D56AB-B900-4A06-BDDA-7378C7E93C75}" type="pres">
      <dgm:prSet presAssocID="{BBD2341D-217D-4C9D-BC67-908C80FC09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8FB5FFB-01F7-4EDC-8276-BEEE11FE14F2}" type="pres">
      <dgm:prSet presAssocID="{BBD2341D-217D-4C9D-BC67-908C80FC09E6}" presName="spaceRect" presStyleCnt="0"/>
      <dgm:spPr/>
    </dgm:pt>
    <dgm:pt modelId="{C781EEF1-A2C8-4D5D-9FBA-0D50E8FC9F2C}" type="pres">
      <dgm:prSet presAssocID="{BBD2341D-217D-4C9D-BC67-908C80FC09E6}" presName="parTx" presStyleLbl="revTx" presStyleIdx="0" presStyleCnt="3">
        <dgm:presLayoutVars>
          <dgm:chMax val="0"/>
          <dgm:chPref val="0"/>
        </dgm:presLayoutVars>
      </dgm:prSet>
      <dgm:spPr/>
    </dgm:pt>
    <dgm:pt modelId="{0CC6FF3C-332E-4FDF-BC44-3AFF871AF311}" type="pres">
      <dgm:prSet presAssocID="{0D2CC0DF-7F41-417A-BA8D-E60B2F024073}" presName="sibTrans" presStyleCnt="0"/>
      <dgm:spPr/>
    </dgm:pt>
    <dgm:pt modelId="{48887133-F7B4-4221-8A5B-B16F89361D76}" type="pres">
      <dgm:prSet presAssocID="{D5AFD53D-5B67-4164-816E-31C0A3C0D00C}" presName="compNode" presStyleCnt="0"/>
      <dgm:spPr/>
    </dgm:pt>
    <dgm:pt modelId="{C0344AB5-F6E7-4A3D-9B71-540123B3371B}" type="pres">
      <dgm:prSet presAssocID="{D5AFD53D-5B67-4164-816E-31C0A3C0D00C}" presName="bgRect" presStyleLbl="bgShp" presStyleIdx="1" presStyleCnt="3"/>
      <dgm:spPr/>
    </dgm:pt>
    <dgm:pt modelId="{14678FA1-AF0F-4D65-B9C9-B654570F81A7}" type="pres">
      <dgm:prSet presAssocID="{D5AFD53D-5B67-4164-816E-31C0A3C0D0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A68384E-A6D6-48DA-ABF3-F84BAC74B772}" type="pres">
      <dgm:prSet presAssocID="{D5AFD53D-5B67-4164-816E-31C0A3C0D00C}" presName="spaceRect" presStyleCnt="0"/>
      <dgm:spPr/>
    </dgm:pt>
    <dgm:pt modelId="{F98BFB26-5D47-4F9F-98A2-FEBB7423E36B}" type="pres">
      <dgm:prSet presAssocID="{D5AFD53D-5B67-4164-816E-31C0A3C0D00C}" presName="parTx" presStyleLbl="revTx" presStyleIdx="1" presStyleCnt="3" custScaleX="100566">
        <dgm:presLayoutVars>
          <dgm:chMax val="0"/>
          <dgm:chPref val="0"/>
        </dgm:presLayoutVars>
      </dgm:prSet>
      <dgm:spPr/>
    </dgm:pt>
    <dgm:pt modelId="{6838A16C-1D2C-48C1-B748-9344FC9034F4}" type="pres">
      <dgm:prSet presAssocID="{10DA610C-9321-4964-B149-82948E543807}" presName="sibTrans" presStyleCnt="0"/>
      <dgm:spPr/>
    </dgm:pt>
    <dgm:pt modelId="{6028E215-510F-45DB-ACEF-76E1B8ABFF45}" type="pres">
      <dgm:prSet presAssocID="{0A0EA06D-91F7-4783-8909-06DE2E2E8ABF}" presName="compNode" presStyleCnt="0"/>
      <dgm:spPr/>
    </dgm:pt>
    <dgm:pt modelId="{F0ABD0CE-690F-400E-A71C-9ECA192682B8}" type="pres">
      <dgm:prSet presAssocID="{0A0EA06D-91F7-4783-8909-06DE2E2E8ABF}" presName="bgRect" presStyleLbl="bgShp" presStyleIdx="2" presStyleCnt="3"/>
      <dgm:spPr/>
    </dgm:pt>
    <dgm:pt modelId="{852502C7-3A63-4955-9CBC-6BC763EAF9C3}" type="pres">
      <dgm:prSet presAssocID="{0A0EA06D-91F7-4783-8909-06DE2E2E8A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17801F-153A-44B5-908B-2D9304B1576E}" type="pres">
      <dgm:prSet presAssocID="{0A0EA06D-91F7-4783-8909-06DE2E2E8ABF}" presName="spaceRect" presStyleCnt="0"/>
      <dgm:spPr/>
    </dgm:pt>
    <dgm:pt modelId="{0333F9A9-7121-40F6-992E-B14A47925000}" type="pres">
      <dgm:prSet presAssocID="{0A0EA06D-91F7-4783-8909-06DE2E2E8AB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F8B62D-D59F-45B6-90C3-18D461A5E9DE}" srcId="{68CC6363-4E81-4615-BED7-5D9674827187}" destId="{BBD2341D-217D-4C9D-BC67-908C80FC09E6}" srcOrd="0" destOrd="0" parTransId="{47C3BFE6-59CD-4B7D-99A4-F4BBE50D6E92}" sibTransId="{0D2CC0DF-7F41-417A-BA8D-E60B2F024073}"/>
    <dgm:cxn modelId="{3E2990D0-562B-4856-8917-68E669BE13C8}" type="presOf" srcId="{D5AFD53D-5B67-4164-816E-31C0A3C0D00C}" destId="{F98BFB26-5D47-4F9F-98A2-FEBB7423E36B}" srcOrd="0" destOrd="0" presId="urn:microsoft.com/office/officeart/2018/2/layout/IconVerticalSolidList"/>
    <dgm:cxn modelId="{052265DF-E242-42A4-810E-609BEE4573D1}" srcId="{68CC6363-4E81-4615-BED7-5D9674827187}" destId="{D5AFD53D-5B67-4164-816E-31C0A3C0D00C}" srcOrd="1" destOrd="0" parTransId="{2F563D5A-9BDB-4522-A0B8-36CA18CA620C}" sibTransId="{10DA610C-9321-4964-B149-82948E543807}"/>
    <dgm:cxn modelId="{7DF6D3E2-DE59-4928-94BC-501FF9659127}" type="presOf" srcId="{0A0EA06D-91F7-4783-8909-06DE2E2E8ABF}" destId="{0333F9A9-7121-40F6-992E-B14A47925000}" srcOrd="0" destOrd="0" presId="urn:microsoft.com/office/officeart/2018/2/layout/IconVerticalSolidList"/>
    <dgm:cxn modelId="{E9C082E5-CED4-49E5-A20B-53C4B686A98B}" type="presOf" srcId="{68CC6363-4E81-4615-BED7-5D9674827187}" destId="{867FED03-D097-4360-A956-EF9609E6D8B8}" srcOrd="0" destOrd="0" presId="urn:microsoft.com/office/officeart/2018/2/layout/IconVerticalSolidList"/>
    <dgm:cxn modelId="{DFCE45EB-C14D-44B4-B24D-EB84FAFE0D8E}" srcId="{68CC6363-4E81-4615-BED7-5D9674827187}" destId="{0A0EA06D-91F7-4783-8909-06DE2E2E8ABF}" srcOrd="2" destOrd="0" parTransId="{021185B5-7E0E-4D92-91BD-95B9A264E99C}" sibTransId="{D101E297-512B-4451-8222-315EF5FE303E}"/>
    <dgm:cxn modelId="{752878F6-F011-4C52-8D65-DC7C09F74925}" type="presOf" srcId="{BBD2341D-217D-4C9D-BC67-908C80FC09E6}" destId="{C781EEF1-A2C8-4D5D-9FBA-0D50E8FC9F2C}" srcOrd="0" destOrd="0" presId="urn:microsoft.com/office/officeart/2018/2/layout/IconVerticalSolidList"/>
    <dgm:cxn modelId="{5FA7AE54-BD98-4BAC-B3F1-FEEEFA9685DA}" type="presParOf" srcId="{867FED03-D097-4360-A956-EF9609E6D8B8}" destId="{BF0CAE31-9A84-4CA9-A882-458B63755C7B}" srcOrd="0" destOrd="0" presId="urn:microsoft.com/office/officeart/2018/2/layout/IconVerticalSolidList"/>
    <dgm:cxn modelId="{4774A891-F219-4DE7-8AE5-148576C1755F}" type="presParOf" srcId="{BF0CAE31-9A84-4CA9-A882-458B63755C7B}" destId="{D8DB8E32-1E53-49AE-A085-0BD4149A110B}" srcOrd="0" destOrd="0" presId="urn:microsoft.com/office/officeart/2018/2/layout/IconVerticalSolidList"/>
    <dgm:cxn modelId="{22FE43EF-CDFA-44BB-B421-481C4768ABA2}" type="presParOf" srcId="{BF0CAE31-9A84-4CA9-A882-458B63755C7B}" destId="{103D56AB-B900-4A06-BDDA-7378C7E93C75}" srcOrd="1" destOrd="0" presId="urn:microsoft.com/office/officeart/2018/2/layout/IconVerticalSolidList"/>
    <dgm:cxn modelId="{E6905431-4CA3-43AC-BBE4-3848C8D76BD9}" type="presParOf" srcId="{BF0CAE31-9A84-4CA9-A882-458B63755C7B}" destId="{48FB5FFB-01F7-4EDC-8276-BEEE11FE14F2}" srcOrd="2" destOrd="0" presId="urn:microsoft.com/office/officeart/2018/2/layout/IconVerticalSolidList"/>
    <dgm:cxn modelId="{A8ECE22B-F2F4-4127-937D-4F086697CB50}" type="presParOf" srcId="{BF0CAE31-9A84-4CA9-A882-458B63755C7B}" destId="{C781EEF1-A2C8-4D5D-9FBA-0D50E8FC9F2C}" srcOrd="3" destOrd="0" presId="urn:microsoft.com/office/officeart/2018/2/layout/IconVerticalSolidList"/>
    <dgm:cxn modelId="{364794EB-66F9-476E-8A52-09CFD0300C03}" type="presParOf" srcId="{867FED03-D097-4360-A956-EF9609E6D8B8}" destId="{0CC6FF3C-332E-4FDF-BC44-3AFF871AF311}" srcOrd="1" destOrd="0" presId="urn:microsoft.com/office/officeart/2018/2/layout/IconVerticalSolidList"/>
    <dgm:cxn modelId="{AB80C298-2A39-466C-B35D-3E36EB338513}" type="presParOf" srcId="{867FED03-D097-4360-A956-EF9609E6D8B8}" destId="{48887133-F7B4-4221-8A5B-B16F89361D76}" srcOrd="2" destOrd="0" presId="urn:microsoft.com/office/officeart/2018/2/layout/IconVerticalSolidList"/>
    <dgm:cxn modelId="{AFC5A9C1-53C1-4616-9CAB-8E1B052536AD}" type="presParOf" srcId="{48887133-F7B4-4221-8A5B-B16F89361D76}" destId="{C0344AB5-F6E7-4A3D-9B71-540123B3371B}" srcOrd="0" destOrd="0" presId="urn:microsoft.com/office/officeart/2018/2/layout/IconVerticalSolidList"/>
    <dgm:cxn modelId="{C11AAEBB-1764-4C22-9E54-59213DE592DA}" type="presParOf" srcId="{48887133-F7B4-4221-8A5B-B16F89361D76}" destId="{14678FA1-AF0F-4D65-B9C9-B654570F81A7}" srcOrd="1" destOrd="0" presId="urn:microsoft.com/office/officeart/2018/2/layout/IconVerticalSolidList"/>
    <dgm:cxn modelId="{93574E3A-43D7-4686-B7B4-8973B755C9E3}" type="presParOf" srcId="{48887133-F7B4-4221-8A5B-B16F89361D76}" destId="{0A68384E-A6D6-48DA-ABF3-F84BAC74B772}" srcOrd="2" destOrd="0" presId="urn:microsoft.com/office/officeart/2018/2/layout/IconVerticalSolidList"/>
    <dgm:cxn modelId="{79F67FF3-BD1B-4F1D-AC2A-500AD073A9ED}" type="presParOf" srcId="{48887133-F7B4-4221-8A5B-B16F89361D76}" destId="{F98BFB26-5D47-4F9F-98A2-FEBB7423E36B}" srcOrd="3" destOrd="0" presId="urn:microsoft.com/office/officeart/2018/2/layout/IconVerticalSolidList"/>
    <dgm:cxn modelId="{89841634-E778-418A-8A59-58E444F196CA}" type="presParOf" srcId="{867FED03-D097-4360-A956-EF9609E6D8B8}" destId="{6838A16C-1D2C-48C1-B748-9344FC9034F4}" srcOrd="3" destOrd="0" presId="urn:microsoft.com/office/officeart/2018/2/layout/IconVerticalSolidList"/>
    <dgm:cxn modelId="{BA2625EA-8142-4F0F-BC59-1364B919E9FB}" type="presParOf" srcId="{867FED03-D097-4360-A956-EF9609E6D8B8}" destId="{6028E215-510F-45DB-ACEF-76E1B8ABFF45}" srcOrd="4" destOrd="0" presId="urn:microsoft.com/office/officeart/2018/2/layout/IconVerticalSolidList"/>
    <dgm:cxn modelId="{E79E553C-0E62-44AE-BFAA-D3E4B6F5DE6E}" type="presParOf" srcId="{6028E215-510F-45DB-ACEF-76E1B8ABFF45}" destId="{F0ABD0CE-690F-400E-A71C-9ECA192682B8}" srcOrd="0" destOrd="0" presId="urn:microsoft.com/office/officeart/2018/2/layout/IconVerticalSolidList"/>
    <dgm:cxn modelId="{5772E4EB-6EFA-4C2E-AE2C-105B965E1077}" type="presParOf" srcId="{6028E215-510F-45DB-ACEF-76E1B8ABFF45}" destId="{852502C7-3A63-4955-9CBC-6BC763EAF9C3}" srcOrd="1" destOrd="0" presId="urn:microsoft.com/office/officeart/2018/2/layout/IconVerticalSolidList"/>
    <dgm:cxn modelId="{A0A0341E-A7F3-42C8-87A1-54FB29C3FC8A}" type="presParOf" srcId="{6028E215-510F-45DB-ACEF-76E1B8ABFF45}" destId="{0117801F-153A-44B5-908B-2D9304B1576E}" srcOrd="2" destOrd="0" presId="urn:microsoft.com/office/officeart/2018/2/layout/IconVerticalSolidList"/>
    <dgm:cxn modelId="{ABA2C35B-AB49-4C49-A50F-B01C4E506BD4}" type="presParOf" srcId="{6028E215-510F-45DB-ACEF-76E1B8ABFF45}" destId="{0333F9A9-7121-40F6-992E-B14A479250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9F09B3-6DBF-4E1B-A90D-BB336D70B09A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B2BFC2C-ECE2-403A-A969-2BB310CF326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2800" b="1" i="0" dirty="0"/>
            <a:t>F1-Score</a:t>
          </a:r>
          <a:r>
            <a:rPr lang="en-IN" sz="2800" b="0" i="0" dirty="0"/>
            <a:t>:</a:t>
          </a:r>
          <a:endParaRPr lang="en-IN" sz="2800" dirty="0"/>
        </a:p>
      </dgm:t>
    </dgm:pt>
    <dgm:pt modelId="{B3900510-AF30-4E00-B448-476FC86BE65F}" type="parTrans" cxnId="{681E0546-E3D5-45DB-A6DC-BFC49900B23B}">
      <dgm:prSet/>
      <dgm:spPr/>
      <dgm:t>
        <a:bodyPr/>
        <a:lstStyle/>
        <a:p>
          <a:endParaRPr lang="en-IN" sz="1400"/>
        </a:p>
      </dgm:t>
    </dgm:pt>
    <dgm:pt modelId="{AA62C0F3-CBF8-414F-BF6C-8CA2D450BADA}" type="sibTrans" cxnId="{681E0546-E3D5-45DB-A6DC-BFC49900B23B}">
      <dgm:prSet/>
      <dgm:spPr/>
      <dgm:t>
        <a:bodyPr/>
        <a:lstStyle/>
        <a:p>
          <a:endParaRPr lang="en-IN" sz="1400"/>
        </a:p>
      </dgm:t>
    </dgm:pt>
    <dgm:pt modelId="{D7CAE2D5-D2F0-4F5B-809E-BF2A648C009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dirty="0"/>
            <a:t>The harmonic mean of precision and recall.</a:t>
          </a:r>
        </a:p>
      </dgm:t>
    </dgm:pt>
    <dgm:pt modelId="{0E0F2361-8D20-4170-A7EE-32967B3FA49B}" type="parTrans" cxnId="{60C66AE3-27AF-41B4-A067-EA661846D815}">
      <dgm:prSet/>
      <dgm:spPr/>
      <dgm:t>
        <a:bodyPr/>
        <a:lstStyle/>
        <a:p>
          <a:endParaRPr lang="en-IN" sz="1400"/>
        </a:p>
      </dgm:t>
    </dgm:pt>
    <dgm:pt modelId="{68D5B2D2-448B-4930-9553-440ADD2D1C3D}" type="sibTrans" cxnId="{60C66AE3-27AF-41B4-A067-EA661846D815}">
      <dgm:prSet/>
      <dgm:spPr/>
      <dgm:t>
        <a:bodyPr/>
        <a:lstStyle/>
        <a:p>
          <a:endParaRPr lang="en-IN" sz="1400"/>
        </a:p>
      </dgm:t>
    </dgm:pt>
    <dgm:pt modelId="{A17F4462-F7DF-4CE1-AD23-A805B4102A4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dirty="0"/>
            <a:t>Ideal for imbalanced datasets (like churn analysis) because it balances the trade-off between precision and recall.</a:t>
          </a:r>
        </a:p>
      </dgm:t>
    </dgm:pt>
    <dgm:pt modelId="{FE496009-6E89-4143-9A4C-741956D47018}" type="parTrans" cxnId="{3DACDEBC-9239-4A2D-AFAF-722C98768AFC}">
      <dgm:prSet/>
      <dgm:spPr/>
      <dgm:t>
        <a:bodyPr/>
        <a:lstStyle/>
        <a:p>
          <a:endParaRPr lang="en-IN" sz="1400"/>
        </a:p>
      </dgm:t>
    </dgm:pt>
    <dgm:pt modelId="{AC7EDB62-4644-4E1D-BC7C-7EC96E84BE07}" type="sibTrans" cxnId="{3DACDEBC-9239-4A2D-AFAF-722C98768AFC}">
      <dgm:prSet/>
      <dgm:spPr/>
      <dgm:t>
        <a:bodyPr/>
        <a:lstStyle/>
        <a:p>
          <a:endParaRPr lang="en-IN" sz="1400"/>
        </a:p>
      </dgm:t>
    </dgm:pt>
    <dgm:pt modelId="{A73F65F0-2551-4910-A88B-EA859D19C2D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2800" b="1" i="0"/>
            <a:t>AUC-ROC</a:t>
          </a:r>
          <a:r>
            <a:rPr lang="en-IN" sz="2800" b="0" i="0"/>
            <a:t>:</a:t>
          </a:r>
        </a:p>
      </dgm:t>
    </dgm:pt>
    <dgm:pt modelId="{605FB3C1-3E63-4769-95E4-708C5C051B1B}" type="parTrans" cxnId="{8D4306A5-D9AC-4218-8744-29444D2BBC18}">
      <dgm:prSet/>
      <dgm:spPr/>
      <dgm:t>
        <a:bodyPr/>
        <a:lstStyle/>
        <a:p>
          <a:endParaRPr lang="en-IN" sz="1400"/>
        </a:p>
      </dgm:t>
    </dgm:pt>
    <dgm:pt modelId="{A9B9F852-0658-4CAF-85A2-0BF7C370B0EA}" type="sibTrans" cxnId="{8D4306A5-D9AC-4218-8744-29444D2BBC18}">
      <dgm:prSet/>
      <dgm:spPr/>
      <dgm:t>
        <a:bodyPr/>
        <a:lstStyle/>
        <a:p>
          <a:endParaRPr lang="en-IN" sz="1400"/>
        </a:p>
      </dgm:t>
    </dgm:pt>
    <dgm:pt modelId="{79605640-24B8-4341-8E76-031931A5315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dirty="0"/>
            <a:t>Measures the model's ability to distinguish between churned and non-churned customers.</a:t>
          </a:r>
        </a:p>
      </dgm:t>
    </dgm:pt>
    <dgm:pt modelId="{8C39FE42-6110-4CF9-BE1A-FBE4E1067D75}" type="parTrans" cxnId="{8D011485-4CFF-473A-A798-EF6ABC11E057}">
      <dgm:prSet/>
      <dgm:spPr/>
      <dgm:t>
        <a:bodyPr/>
        <a:lstStyle/>
        <a:p>
          <a:endParaRPr lang="en-IN" sz="1400"/>
        </a:p>
      </dgm:t>
    </dgm:pt>
    <dgm:pt modelId="{A5A17E35-A73D-42B2-AD93-89564513FAF5}" type="sibTrans" cxnId="{8D011485-4CFF-473A-A798-EF6ABC11E057}">
      <dgm:prSet/>
      <dgm:spPr/>
      <dgm:t>
        <a:bodyPr/>
        <a:lstStyle/>
        <a:p>
          <a:endParaRPr lang="en-IN" sz="1400"/>
        </a:p>
      </dgm:t>
    </dgm:pt>
    <dgm:pt modelId="{2180B874-3D50-4674-95E4-ABCC1BD8790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dirty="0"/>
            <a:t>Useful for evaluating the overall performance of the model</a:t>
          </a:r>
        </a:p>
      </dgm:t>
    </dgm:pt>
    <dgm:pt modelId="{79FBE98E-C5D4-4CE0-84A4-91CA46C4E253}" type="parTrans" cxnId="{279CF9BC-214C-41EF-8068-0C1BE1CDB4E7}">
      <dgm:prSet/>
      <dgm:spPr/>
      <dgm:t>
        <a:bodyPr/>
        <a:lstStyle/>
        <a:p>
          <a:endParaRPr lang="en-IN" sz="1400"/>
        </a:p>
      </dgm:t>
    </dgm:pt>
    <dgm:pt modelId="{BF0FCE11-9697-443C-A3DD-B2C5E0A68FD8}" type="sibTrans" cxnId="{279CF9BC-214C-41EF-8068-0C1BE1CDB4E7}">
      <dgm:prSet/>
      <dgm:spPr/>
      <dgm:t>
        <a:bodyPr/>
        <a:lstStyle/>
        <a:p>
          <a:endParaRPr lang="en-IN" sz="1400"/>
        </a:p>
      </dgm:t>
    </dgm:pt>
    <dgm:pt modelId="{FA4FFDEA-8BFC-4320-BED3-F00590CA007C}" type="pres">
      <dgm:prSet presAssocID="{8A9F09B3-6DBF-4E1B-A90D-BB336D70B09A}" presName="linear" presStyleCnt="0">
        <dgm:presLayoutVars>
          <dgm:dir/>
          <dgm:resizeHandles val="exact"/>
        </dgm:presLayoutVars>
      </dgm:prSet>
      <dgm:spPr/>
    </dgm:pt>
    <dgm:pt modelId="{5F7F6320-63B9-4A7B-BD84-64E625AC028D}" type="pres">
      <dgm:prSet presAssocID="{2B2BFC2C-ECE2-403A-A969-2BB310CF3262}" presName="comp" presStyleCnt="0"/>
      <dgm:spPr/>
    </dgm:pt>
    <dgm:pt modelId="{60B19F99-9F5A-4029-9E2F-399F371A8C1A}" type="pres">
      <dgm:prSet presAssocID="{2B2BFC2C-ECE2-403A-A969-2BB310CF3262}" presName="box" presStyleLbl="node1" presStyleIdx="0" presStyleCnt="2"/>
      <dgm:spPr/>
    </dgm:pt>
    <dgm:pt modelId="{D1D3AA76-885C-4B28-9555-926154CA80D3}" type="pres">
      <dgm:prSet presAssocID="{2B2BFC2C-ECE2-403A-A969-2BB310CF326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4FBC238-C07B-4B56-9201-5EC085D2D3F2}" type="pres">
      <dgm:prSet presAssocID="{2B2BFC2C-ECE2-403A-A969-2BB310CF3262}" presName="text" presStyleLbl="node1" presStyleIdx="0" presStyleCnt="2">
        <dgm:presLayoutVars>
          <dgm:bulletEnabled val="1"/>
        </dgm:presLayoutVars>
      </dgm:prSet>
      <dgm:spPr/>
    </dgm:pt>
    <dgm:pt modelId="{7CBEF660-E1DF-4495-8FE1-27DDE7E016FB}" type="pres">
      <dgm:prSet presAssocID="{AA62C0F3-CBF8-414F-BF6C-8CA2D450BADA}" presName="spacer" presStyleCnt="0"/>
      <dgm:spPr/>
    </dgm:pt>
    <dgm:pt modelId="{6755953A-7451-4205-98AF-C5DED7B14969}" type="pres">
      <dgm:prSet presAssocID="{A73F65F0-2551-4910-A88B-EA859D19C2D0}" presName="comp" presStyleCnt="0"/>
      <dgm:spPr/>
    </dgm:pt>
    <dgm:pt modelId="{881EE089-A682-407A-A076-F17F59FFE680}" type="pres">
      <dgm:prSet presAssocID="{A73F65F0-2551-4910-A88B-EA859D19C2D0}" presName="box" presStyleLbl="node1" presStyleIdx="1" presStyleCnt="2"/>
      <dgm:spPr/>
    </dgm:pt>
    <dgm:pt modelId="{3677A3F1-0375-47BC-8992-5B238329DC60}" type="pres">
      <dgm:prSet presAssocID="{A73F65F0-2551-4910-A88B-EA859D19C2D0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870FBD73-B467-4AEB-9E85-0EDE535CACCC}" type="pres">
      <dgm:prSet presAssocID="{A73F65F0-2551-4910-A88B-EA859D19C2D0}" presName="text" presStyleLbl="node1" presStyleIdx="1" presStyleCnt="2">
        <dgm:presLayoutVars>
          <dgm:bulletEnabled val="1"/>
        </dgm:presLayoutVars>
      </dgm:prSet>
      <dgm:spPr/>
    </dgm:pt>
  </dgm:ptLst>
  <dgm:cxnLst>
    <dgm:cxn modelId="{AC070C2D-33C1-4260-B2FD-790443EB8AE2}" type="presOf" srcId="{D7CAE2D5-D2F0-4F5B-809E-BF2A648C0098}" destId="{60B19F99-9F5A-4029-9E2F-399F371A8C1A}" srcOrd="0" destOrd="1" presId="urn:microsoft.com/office/officeart/2005/8/layout/vList4"/>
    <dgm:cxn modelId="{373CE845-F20D-4812-B5A2-9461267E976E}" type="presOf" srcId="{8A9F09B3-6DBF-4E1B-A90D-BB336D70B09A}" destId="{FA4FFDEA-8BFC-4320-BED3-F00590CA007C}" srcOrd="0" destOrd="0" presId="urn:microsoft.com/office/officeart/2005/8/layout/vList4"/>
    <dgm:cxn modelId="{681E0546-E3D5-45DB-A6DC-BFC49900B23B}" srcId="{8A9F09B3-6DBF-4E1B-A90D-BB336D70B09A}" destId="{2B2BFC2C-ECE2-403A-A969-2BB310CF3262}" srcOrd="0" destOrd="0" parTransId="{B3900510-AF30-4E00-B448-476FC86BE65F}" sibTransId="{AA62C0F3-CBF8-414F-BF6C-8CA2D450BADA}"/>
    <dgm:cxn modelId="{BD32FC46-0B58-4076-8D62-B2F31ADFAC78}" type="presOf" srcId="{79605640-24B8-4341-8E76-031931A53151}" destId="{870FBD73-B467-4AEB-9E85-0EDE535CACCC}" srcOrd="1" destOrd="1" presId="urn:microsoft.com/office/officeart/2005/8/layout/vList4"/>
    <dgm:cxn modelId="{B927796A-7B78-4F2B-B59C-7982864B8852}" type="presOf" srcId="{D7CAE2D5-D2F0-4F5B-809E-BF2A648C0098}" destId="{74FBC238-C07B-4B56-9201-5EC085D2D3F2}" srcOrd="1" destOrd="1" presId="urn:microsoft.com/office/officeart/2005/8/layout/vList4"/>
    <dgm:cxn modelId="{0D3D4C51-B11D-4ABC-9525-5F25DBE480C3}" type="presOf" srcId="{2180B874-3D50-4674-95E4-ABCC1BD87906}" destId="{870FBD73-B467-4AEB-9E85-0EDE535CACCC}" srcOrd="1" destOrd="2" presId="urn:microsoft.com/office/officeart/2005/8/layout/vList4"/>
    <dgm:cxn modelId="{A0935A53-D0B9-412B-BDB3-6E5DE263B388}" type="presOf" srcId="{A17F4462-F7DF-4CE1-AD23-A805B4102A4E}" destId="{74FBC238-C07B-4B56-9201-5EC085D2D3F2}" srcOrd="1" destOrd="2" presId="urn:microsoft.com/office/officeart/2005/8/layout/vList4"/>
    <dgm:cxn modelId="{3DEFFE7A-83FC-4677-914E-6388F6462388}" type="presOf" srcId="{2B2BFC2C-ECE2-403A-A969-2BB310CF3262}" destId="{60B19F99-9F5A-4029-9E2F-399F371A8C1A}" srcOrd="0" destOrd="0" presId="urn:microsoft.com/office/officeart/2005/8/layout/vList4"/>
    <dgm:cxn modelId="{9EB3067F-55AC-4C27-860D-BF5F8AEECCEB}" type="presOf" srcId="{2B2BFC2C-ECE2-403A-A969-2BB310CF3262}" destId="{74FBC238-C07B-4B56-9201-5EC085D2D3F2}" srcOrd="1" destOrd="0" presId="urn:microsoft.com/office/officeart/2005/8/layout/vList4"/>
    <dgm:cxn modelId="{631B2083-D4ED-4319-98AD-4596F7E81548}" type="presOf" srcId="{A17F4462-F7DF-4CE1-AD23-A805B4102A4E}" destId="{60B19F99-9F5A-4029-9E2F-399F371A8C1A}" srcOrd="0" destOrd="2" presId="urn:microsoft.com/office/officeart/2005/8/layout/vList4"/>
    <dgm:cxn modelId="{8D011485-4CFF-473A-A798-EF6ABC11E057}" srcId="{A73F65F0-2551-4910-A88B-EA859D19C2D0}" destId="{79605640-24B8-4341-8E76-031931A53151}" srcOrd="0" destOrd="0" parTransId="{8C39FE42-6110-4CF9-BE1A-FBE4E1067D75}" sibTransId="{A5A17E35-A73D-42B2-AD93-89564513FAF5}"/>
    <dgm:cxn modelId="{2D2BCF92-3AAA-455F-BE94-B996C1D3B8A5}" type="presOf" srcId="{A73F65F0-2551-4910-A88B-EA859D19C2D0}" destId="{870FBD73-B467-4AEB-9E85-0EDE535CACCC}" srcOrd="1" destOrd="0" presId="urn:microsoft.com/office/officeart/2005/8/layout/vList4"/>
    <dgm:cxn modelId="{8D4306A5-D9AC-4218-8744-29444D2BBC18}" srcId="{8A9F09B3-6DBF-4E1B-A90D-BB336D70B09A}" destId="{A73F65F0-2551-4910-A88B-EA859D19C2D0}" srcOrd="1" destOrd="0" parTransId="{605FB3C1-3E63-4769-95E4-708C5C051B1B}" sibTransId="{A9B9F852-0658-4CAF-85A2-0BF7C370B0EA}"/>
    <dgm:cxn modelId="{9D7192A5-1CD2-4FA2-A4A6-2C0C76AAE3EA}" type="presOf" srcId="{A73F65F0-2551-4910-A88B-EA859D19C2D0}" destId="{881EE089-A682-407A-A076-F17F59FFE680}" srcOrd="0" destOrd="0" presId="urn:microsoft.com/office/officeart/2005/8/layout/vList4"/>
    <dgm:cxn modelId="{3DACDEBC-9239-4A2D-AFAF-722C98768AFC}" srcId="{2B2BFC2C-ECE2-403A-A969-2BB310CF3262}" destId="{A17F4462-F7DF-4CE1-AD23-A805B4102A4E}" srcOrd="1" destOrd="0" parTransId="{FE496009-6E89-4143-9A4C-741956D47018}" sibTransId="{AC7EDB62-4644-4E1D-BC7C-7EC96E84BE07}"/>
    <dgm:cxn modelId="{279CF9BC-214C-41EF-8068-0C1BE1CDB4E7}" srcId="{A73F65F0-2551-4910-A88B-EA859D19C2D0}" destId="{2180B874-3D50-4674-95E4-ABCC1BD87906}" srcOrd="1" destOrd="0" parTransId="{79FBE98E-C5D4-4CE0-84A4-91CA46C4E253}" sibTransId="{BF0FCE11-9697-443C-A3DD-B2C5E0A68FD8}"/>
    <dgm:cxn modelId="{C1D74EC3-997A-4CCD-BB15-5F4E382AE6CB}" type="presOf" srcId="{2180B874-3D50-4674-95E4-ABCC1BD87906}" destId="{881EE089-A682-407A-A076-F17F59FFE680}" srcOrd="0" destOrd="2" presId="urn:microsoft.com/office/officeart/2005/8/layout/vList4"/>
    <dgm:cxn modelId="{8D6A6AD1-B722-4C12-9BD5-274A2B5EC8D8}" type="presOf" srcId="{79605640-24B8-4341-8E76-031931A53151}" destId="{881EE089-A682-407A-A076-F17F59FFE680}" srcOrd="0" destOrd="1" presId="urn:microsoft.com/office/officeart/2005/8/layout/vList4"/>
    <dgm:cxn modelId="{60C66AE3-27AF-41B4-A067-EA661846D815}" srcId="{2B2BFC2C-ECE2-403A-A969-2BB310CF3262}" destId="{D7CAE2D5-D2F0-4F5B-809E-BF2A648C0098}" srcOrd="0" destOrd="0" parTransId="{0E0F2361-8D20-4170-A7EE-32967B3FA49B}" sibTransId="{68D5B2D2-448B-4930-9553-440ADD2D1C3D}"/>
    <dgm:cxn modelId="{4C229964-3362-4DD1-89BC-6D49753FFEF6}" type="presParOf" srcId="{FA4FFDEA-8BFC-4320-BED3-F00590CA007C}" destId="{5F7F6320-63B9-4A7B-BD84-64E625AC028D}" srcOrd="0" destOrd="0" presId="urn:microsoft.com/office/officeart/2005/8/layout/vList4"/>
    <dgm:cxn modelId="{B06025CB-C47C-479E-B8FD-45E07A256229}" type="presParOf" srcId="{5F7F6320-63B9-4A7B-BD84-64E625AC028D}" destId="{60B19F99-9F5A-4029-9E2F-399F371A8C1A}" srcOrd="0" destOrd="0" presId="urn:microsoft.com/office/officeart/2005/8/layout/vList4"/>
    <dgm:cxn modelId="{9F9400B0-1D76-4796-9316-1E2E3EAD7C65}" type="presParOf" srcId="{5F7F6320-63B9-4A7B-BD84-64E625AC028D}" destId="{D1D3AA76-885C-4B28-9555-926154CA80D3}" srcOrd="1" destOrd="0" presId="urn:microsoft.com/office/officeart/2005/8/layout/vList4"/>
    <dgm:cxn modelId="{F111613F-4FDE-4B0C-81FB-8862B357D797}" type="presParOf" srcId="{5F7F6320-63B9-4A7B-BD84-64E625AC028D}" destId="{74FBC238-C07B-4B56-9201-5EC085D2D3F2}" srcOrd="2" destOrd="0" presId="urn:microsoft.com/office/officeart/2005/8/layout/vList4"/>
    <dgm:cxn modelId="{2A35CC4C-1046-474B-B1FD-985B02ACD30A}" type="presParOf" srcId="{FA4FFDEA-8BFC-4320-BED3-F00590CA007C}" destId="{7CBEF660-E1DF-4495-8FE1-27DDE7E016FB}" srcOrd="1" destOrd="0" presId="urn:microsoft.com/office/officeart/2005/8/layout/vList4"/>
    <dgm:cxn modelId="{488CA091-057A-4999-B3E5-FD7561806B07}" type="presParOf" srcId="{FA4FFDEA-8BFC-4320-BED3-F00590CA007C}" destId="{6755953A-7451-4205-98AF-C5DED7B14969}" srcOrd="2" destOrd="0" presId="urn:microsoft.com/office/officeart/2005/8/layout/vList4"/>
    <dgm:cxn modelId="{6868599C-5A3C-4E9C-9F4D-6B62D92DCD1E}" type="presParOf" srcId="{6755953A-7451-4205-98AF-C5DED7B14969}" destId="{881EE089-A682-407A-A076-F17F59FFE680}" srcOrd="0" destOrd="0" presId="urn:microsoft.com/office/officeart/2005/8/layout/vList4"/>
    <dgm:cxn modelId="{FB23327D-0D6D-425A-9160-308DBE9CA821}" type="presParOf" srcId="{6755953A-7451-4205-98AF-C5DED7B14969}" destId="{3677A3F1-0375-47BC-8992-5B238329DC60}" srcOrd="1" destOrd="0" presId="urn:microsoft.com/office/officeart/2005/8/layout/vList4"/>
    <dgm:cxn modelId="{763CE6B1-7865-4621-8846-4BA1A228D88C}" type="presParOf" srcId="{6755953A-7451-4205-98AF-C5DED7B14969}" destId="{870FBD73-B467-4AEB-9E85-0EDE535CAC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9F09B3-6DBF-4E1B-A90D-BB336D70B09A}" type="doc">
      <dgm:prSet loTypeId="urn:microsoft.com/office/officeart/2005/8/layout/vList4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2B2BFC2C-ECE2-403A-A969-2BB310CF3262}">
      <dgm:prSet phldrT="[Text]" custT="1"/>
      <dgm:spPr/>
      <dgm:t>
        <a:bodyPr/>
        <a:lstStyle/>
        <a:p>
          <a:pPr>
            <a:spcAft>
              <a:spcPct val="35000"/>
            </a:spcAft>
            <a:buFont typeface="+mj-lt"/>
            <a:buAutoNum type="arabicPeriod"/>
          </a:pPr>
          <a:r>
            <a:rPr lang="en-IN" sz="2800" b="1" i="0" dirty="0"/>
            <a:t>Precision</a:t>
          </a:r>
          <a:r>
            <a:rPr lang="en-IN" sz="2800" b="0" i="0" dirty="0"/>
            <a:t>:</a:t>
          </a:r>
          <a:endParaRPr lang="en-IN" sz="2000" dirty="0"/>
        </a:p>
      </dgm:t>
    </dgm:pt>
    <dgm:pt modelId="{B3900510-AF30-4E00-B448-476FC86BE65F}" type="parTrans" cxnId="{681E0546-E3D5-45DB-A6DC-BFC49900B23B}">
      <dgm:prSet/>
      <dgm:spPr/>
      <dgm:t>
        <a:bodyPr/>
        <a:lstStyle/>
        <a:p>
          <a:endParaRPr lang="en-IN" sz="1400"/>
        </a:p>
      </dgm:t>
    </dgm:pt>
    <dgm:pt modelId="{AA62C0F3-CBF8-414F-BF6C-8CA2D450BADA}" type="sibTrans" cxnId="{681E0546-E3D5-45DB-A6DC-BFC49900B23B}">
      <dgm:prSet/>
      <dgm:spPr/>
      <dgm:t>
        <a:bodyPr/>
        <a:lstStyle/>
        <a:p>
          <a:endParaRPr lang="en-IN" sz="1400"/>
        </a:p>
      </dgm:t>
    </dgm:pt>
    <dgm:pt modelId="{A73F65F0-2551-4910-A88B-EA859D19C2D0}">
      <dgm:prSet custT="1"/>
      <dgm:spPr/>
      <dgm:t>
        <a:bodyPr/>
        <a:lstStyle/>
        <a:p>
          <a:pPr>
            <a:spcAft>
              <a:spcPct val="35000"/>
            </a:spcAft>
            <a:buFont typeface="+mj-lt"/>
            <a:buAutoNum type="arabicPeriod"/>
          </a:pPr>
          <a:r>
            <a:rPr lang="en-IN" sz="2800" b="1" i="0" dirty="0"/>
            <a:t>Recall</a:t>
          </a:r>
          <a:r>
            <a:rPr lang="en-IN" sz="2800" b="0" i="0" dirty="0"/>
            <a:t>:</a:t>
          </a:r>
        </a:p>
      </dgm:t>
    </dgm:pt>
    <dgm:pt modelId="{605FB3C1-3E63-4769-95E4-708C5C051B1B}" type="parTrans" cxnId="{8D4306A5-D9AC-4218-8744-29444D2BBC18}">
      <dgm:prSet/>
      <dgm:spPr/>
      <dgm:t>
        <a:bodyPr/>
        <a:lstStyle/>
        <a:p>
          <a:endParaRPr lang="en-IN" sz="1400"/>
        </a:p>
      </dgm:t>
    </dgm:pt>
    <dgm:pt modelId="{A9B9F852-0658-4CAF-85A2-0BF7C370B0EA}" type="sibTrans" cxnId="{8D4306A5-D9AC-4218-8744-29444D2BBC18}">
      <dgm:prSet/>
      <dgm:spPr/>
      <dgm:t>
        <a:bodyPr/>
        <a:lstStyle/>
        <a:p>
          <a:endParaRPr lang="en-IN" sz="1400"/>
        </a:p>
      </dgm:t>
    </dgm:pt>
    <dgm:pt modelId="{79605640-24B8-4341-8E76-031931A53151}">
      <dgm:prSet custT="1"/>
      <dgm:spPr/>
      <dgm:t>
        <a:bodyPr/>
        <a:lstStyle/>
        <a:p>
          <a:pPr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dirty="0"/>
            <a:t>Measures how many actual churners are correctly identified.
Important when missing a churner (False Negative) is costly</a:t>
          </a:r>
        </a:p>
      </dgm:t>
    </dgm:pt>
    <dgm:pt modelId="{8C39FE42-6110-4CF9-BE1A-FBE4E1067D75}" type="parTrans" cxnId="{8D011485-4CFF-473A-A798-EF6ABC11E057}">
      <dgm:prSet/>
      <dgm:spPr/>
      <dgm:t>
        <a:bodyPr/>
        <a:lstStyle/>
        <a:p>
          <a:endParaRPr lang="en-IN" sz="1400"/>
        </a:p>
      </dgm:t>
    </dgm:pt>
    <dgm:pt modelId="{A5A17E35-A73D-42B2-AD93-89564513FAF5}" type="sibTrans" cxnId="{8D011485-4CFF-473A-A798-EF6ABC11E057}">
      <dgm:prSet/>
      <dgm:spPr/>
      <dgm:t>
        <a:bodyPr/>
        <a:lstStyle/>
        <a:p>
          <a:endParaRPr lang="en-IN" sz="1400"/>
        </a:p>
      </dgm:t>
    </dgm:pt>
    <dgm:pt modelId="{C3AB07B9-0EEA-4C28-AD84-87CA329AB3BA}">
      <dgm:prSet phldrT="[Text]" custT="1"/>
      <dgm:spPr/>
      <dgm:t>
        <a:bodyPr/>
        <a:lstStyle/>
        <a:p>
          <a:pPr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dirty="0"/>
            <a:t>Measures how many predicted churners are correct.
Important when marketing budget is limited (avoid wasting on non-churners)</a:t>
          </a:r>
          <a:endParaRPr lang="en-IN" sz="2000" dirty="0"/>
        </a:p>
      </dgm:t>
    </dgm:pt>
    <dgm:pt modelId="{458D37EC-7633-4D1C-9160-6FD4D364D19E}" type="parTrans" cxnId="{C65289D0-40D2-442E-ACCE-1D40C6A87301}">
      <dgm:prSet/>
      <dgm:spPr/>
      <dgm:t>
        <a:bodyPr/>
        <a:lstStyle/>
        <a:p>
          <a:endParaRPr lang="en-IN"/>
        </a:p>
      </dgm:t>
    </dgm:pt>
    <dgm:pt modelId="{EE90A732-2189-43A8-912B-7964E51C85CE}" type="sibTrans" cxnId="{C65289D0-40D2-442E-ACCE-1D40C6A87301}">
      <dgm:prSet/>
      <dgm:spPr/>
      <dgm:t>
        <a:bodyPr/>
        <a:lstStyle/>
        <a:p>
          <a:endParaRPr lang="en-IN"/>
        </a:p>
      </dgm:t>
    </dgm:pt>
    <dgm:pt modelId="{35226786-1D10-4886-BE63-DD4A8F6FE8F2}" type="pres">
      <dgm:prSet presAssocID="{8A9F09B3-6DBF-4E1B-A90D-BB336D70B09A}" presName="linear" presStyleCnt="0">
        <dgm:presLayoutVars>
          <dgm:dir/>
          <dgm:resizeHandles val="exact"/>
        </dgm:presLayoutVars>
      </dgm:prSet>
      <dgm:spPr/>
    </dgm:pt>
    <dgm:pt modelId="{207E7813-5AC5-4E87-9E8F-AEBF0EC730C1}" type="pres">
      <dgm:prSet presAssocID="{2B2BFC2C-ECE2-403A-A969-2BB310CF3262}" presName="comp" presStyleCnt="0"/>
      <dgm:spPr/>
    </dgm:pt>
    <dgm:pt modelId="{9FF4AD69-8F5E-4153-946B-24405EC50719}" type="pres">
      <dgm:prSet presAssocID="{2B2BFC2C-ECE2-403A-A969-2BB310CF3262}" presName="box" presStyleLbl="node1" presStyleIdx="0" presStyleCnt="2"/>
      <dgm:spPr/>
    </dgm:pt>
    <dgm:pt modelId="{565000B5-35F4-464F-84DF-567030BB740C}" type="pres">
      <dgm:prSet presAssocID="{2B2BFC2C-ECE2-403A-A969-2BB310CF326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E12F2D4F-65B9-4A9E-B921-3F4393DCF608}" type="pres">
      <dgm:prSet presAssocID="{2B2BFC2C-ECE2-403A-A969-2BB310CF3262}" presName="text" presStyleLbl="node1" presStyleIdx="0" presStyleCnt="2">
        <dgm:presLayoutVars>
          <dgm:bulletEnabled val="1"/>
        </dgm:presLayoutVars>
      </dgm:prSet>
      <dgm:spPr/>
    </dgm:pt>
    <dgm:pt modelId="{B432EEF7-394D-4E59-BDEC-355E349123F1}" type="pres">
      <dgm:prSet presAssocID="{AA62C0F3-CBF8-414F-BF6C-8CA2D450BADA}" presName="spacer" presStyleCnt="0"/>
      <dgm:spPr/>
    </dgm:pt>
    <dgm:pt modelId="{40706E44-B701-4FCA-8313-825E89FCF37D}" type="pres">
      <dgm:prSet presAssocID="{A73F65F0-2551-4910-A88B-EA859D19C2D0}" presName="comp" presStyleCnt="0"/>
      <dgm:spPr/>
    </dgm:pt>
    <dgm:pt modelId="{45E9453C-F297-4F03-9BD9-8A6411889E17}" type="pres">
      <dgm:prSet presAssocID="{A73F65F0-2551-4910-A88B-EA859D19C2D0}" presName="box" presStyleLbl="node1" presStyleIdx="1" presStyleCnt="2"/>
      <dgm:spPr/>
    </dgm:pt>
    <dgm:pt modelId="{0E30C54D-DA99-4EC7-BB7D-748F13DD7EF2}" type="pres">
      <dgm:prSet presAssocID="{A73F65F0-2551-4910-A88B-EA859D19C2D0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8BD53DEA-07B5-4518-9E78-7933ABB02ED3}" type="pres">
      <dgm:prSet presAssocID="{A73F65F0-2551-4910-A88B-EA859D19C2D0}" presName="text" presStyleLbl="node1" presStyleIdx="1" presStyleCnt="2">
        <dgm:presLayoutVars>
          <dgm:bulletEnabled val="1"/>
        </dgm:presLayoutVars>
      </dgm:prSet>
      <dgm:spPr/>
    </dgm:pt>
  </dgm:ptLst>
  <dgm:cxnLst>
    <dgm:cxn modelId="{EFB3320D-CFB5-4A62-8DDD-EECC51AF4D3D}" type="presOf" srcId="{79605640-24B8-4341-8E76-031931A53151}" destId="{8BD53DEA-07B5-4518-9E78-7933ABB02ED3}" srcOrd="1" destOrd="1" presId="urn:microsoft.com/office/officeart/2005/8/layout/vList4"/>
    <dgm:cxn modelId="{52B76664-1D40-4FD5-B4C3-E129E676BD2D}" type="presOf" srcId="{C3AB07B9-0EEA-4C28-AD84-87CA329AB3BA}" destId="{E12F2D4F-65B9-4A9E-B921-3F4393DCF608}" srcOrd="1" destOrd="1" presId="urn:microsoft.com/office/officeart/2005/8/layout/vList4"/>
    <dgm:cxn modelId="{681E0546-E3D5-45DB-A6DC-BFC49900B23B}" srcId="{8A9F09B3-6DBF-4E1B-A90D-BB336D70B09A}" destId="{2B2BFC2C-ECE2-403A-A969-2BB310CF3262}" srcOrd="0" destOrd="0" parTransId="{B3900510-AF30-4E00-B448-476FC86BE65F}" sibTransId="{AA62C0F3-CBF8-414F-BF6C-8CA2D450BADA}"/>
    <dgm:cxn modelId="{BDC8E65A-B955-4629-803B-82A95930FAD2}" type="presOf" srcId="{2B2BFC2C-ECE2-403A-A969-2BB310CF3262}" destId="{E12F2D4F-65B9-4A9E-B921-3F4393DCF608}" srcOrd="1" destOrd="0" presId="urn:microsoft.com/office/officeart/2005/8/layout/vList4"/>
    <dgm:cxn modelId="{9C9F247B-40C8-4BC4-A8D1-CCA7B370CC79}" type="presOf" srcId="{A73F65F0-2551-4910-A88B-EA859D19C2D0}" destId="{45E9453C-F297-4F03-9BD9-8A6411889E17}" srcOrd="0" destOrd="0" presId="urn:microsoft.com/office/officeart/2005/8/layout/vList4"/>
    <dgm:cxn modelId="{8D011485-4CFF-473A-A798-EF6ABC11E057}" srcId="{A73F65F0-2551-4910-A88B-EA859D19C2D0}" destId="{79605640-24B8-4341-8E76-031931A53151}" srcOrd="0" destOrd="0" parTransId="{8C39FE42-6110-4CF9-BE1A-FBE4E1067D75}" sibTransId="{A5A17E35-A73D-42B2-AD93-89564513FAF5}"/>
    <dgm:cxn modelId="{6F3DAF8B-4142-444D-AFAD-58A980CF3F5C}" type="presOf" srcId="{79605640-24B8-4341-8E76-031931A53151}" destId="{45E9453C-F297-4F03-9BD9-8A6411889E17}" srcOrd="0" destOrd="1" presId="urn:microsoft.com/office/officeart/2005/8/layout/vList4"/>
    <dgm:cxn modelId="{3361958D-C760-4E45-8576-7276EEAE9BA5}" type="presOf" srcId="{A73F65F0-2551-4910-A88B-EA859D19C2D0}" destId="{8BD53DEA-07B5-4518-9E78-7933ABB02ED3}" srcOrd="1" destOrd="0" presId="urn:microsoft.com/office/officeart/2005/8/layout/vList4"/>
    <dgm:cxn modelId="{7629459F-D175-41E4-BEE2-744CFE32FADC}" type="presOf" srcId="{8A9F09B3-6DBF-4E1B-A90D-BB336D70B09A}" destId="{35226786-1D10-4886-BE63-DD4A8F6FE8F2}" srcOrd="0" destOrd="0" presId="urn:microsoft.com/office/officeart/2005/8/layout/vList4"/>
    <dgm:cxn modelId="{8D4306A5-D9AC-4218-8744-29444D2BBC18}" srcId="{8A9F09B3-6DBF-4E1B-A90D-BB336D70B09A}" destId="{A73F65F0-2551-4910-A88B-EA859D19C2D0}" srcOrd="1" destOrd="0" parTransId="{605FB3C1-3E63-4769-95E4-708C5C051B1B}" sibTransId="{A9B9F852-0658-4CAF-85A2-0BF7C370B0EA}"/>
    <dgm:cxn modelId="{FF8660A5-A201-4C84-9726-795F377470F6}" type="presOf" srcId="{2B2BFC2C-ECE2-403A-A969-2BB310CF3262}" destId="{9FF4AD69-8F5E-4153-946B-24405EC50719}" srcOrd="0" destOrd="0" presId="urn:microsoft.com/office/officeart/2005/8/layout/vList4"/>
    <dgm:cxn modelId="{50E3DCA6-47C5-45CD-850A-3746625DE309}" type="presOf" srcId="{C3AB07B9-0EEA-4C28-AD84-87CA329AB3BA}" destId="{9FF4AD69-8F5E-4153-946B-24405EC50719}" srcOrd="0" destOrd="1" presId="urn:microsoft.com/office/officeart/2005/8/layout/vList4"/>
    <dgm:cxn modelId="{C65289D0-40D2-442E-ACCE-1D40C6A87301}" srcId="{2B2BFC2C-ECE2-403A-A969-2BB310CF3262}" destId="{C3AB07B9-0EEA-4C28-AD84-87CA329AB3BA}" srcOrd="0" destOrd="0" parTransId="{458D37EC-7633-4D1C-9160-6FD4D364D19E}" sibTransId="{EE90A732-2189-43A8-912B-7964E51C85CE}"/>
    <dgm:cxn modelId="{C08CD678-0D27-49C7-9AC3-FEC8D0D60879}" type="presParOf" srcId="{35226786-1D10-4886-BE63-DD4A8F6FE8F2}" destId="{207E7813-5AC5-4E87-9E8F-AEBF0EC730C1}" srcOrd="0" destOrd="0" presId="urn:microsoft.com/office/officeart/2005/8/layout/vList4"/>
    <dgm:cxn modelId="{C8E68D21-615D-46CB-B6B4-60200CB244DD}" type="presParOf" srcId="{207E7813-5AC5-4E87-9E8F-AEBF0EC730C1}" destId="{9FF4AD69-8F5E-4153-946B-24405EC50719}" srcOrd="0" destOrd="0" presId="urn:microsoft.com/office/officeart/2005/8/layout/vList4"/>
    <dgm:cxn modelId="{A458C48C-95DA-4C10-B43A-FDF6BB4A8229}" type="presParOf" srcId="{207E7813-5AC5-4E87-9E8F-AEBF0EC730C1}" destId="{565000B5-35F4-464F-84DF-567030BB740C}" srcOrd="1" destOrd="0" presId="urn:microsoft.com/office/officeart/2005/8/layout/vList4"/>
    <dgm:cxn modelId="{C0782DA7-F3CB-44F5-ADC1-2DBB4138F068}" type="presParOf" srcId="{207E7813-5AC5-4E87-9E8F-AEBF0EC730C1}" destId="{E12F2D4F-65B9-4A9E-B921-3F4393DCF608}" srcOrd="2" destOrd="0" presId="urn:microsoft.com/office/officeart/2005/8/layout/vList4"/>
    <dgm:cxn modelId="{BABC48C6-1DF4-4F92-95EC-436A67E416D8}" type="presParOf" srcId="{35226786-1D10-4886-BE63-DD4A8F6FE8F2}" destId="{B432EEF7-394D-4E59-BDEC-355E349123F1}" srcOrd="1" destOrd="0" presId="urn:microsoft.com/office/officeart/2005/8/layout/vList4"/>
    <dgm:cxn modelId="{DD81ECC1-5198-4D76-B619-2AFFBF252224}" type="presParOf" srcId="{35226786-1D10-4886-BE63-DD4A8F6FE8F2}" destId="{40706E44-B701-4FCA-8313-825E89FCF37D}" srcOrd="2" destOrd="0" presId="urn:microsoft.com/office/officeart/2005/8/layout/vList4"/>
    <dgm:cxn modelId="{3DC5C9EC-64E6-4E58-B44E-45B77CDE9E41}" type="presParOf" srcId="{40706E44-B701-4FCA-8313-825E89FCF37D}" destId="{45E9453C-F297-4F03-9BD9-8A6411889E17}" srcOrd="0" destOrd="0" presId="urn:microsoft.com/office/officeart/2005/8/layout/vList4"/>
    <dgm:cxn modelId="{EECC2DD0-CC2C-40FF-AB50-10FE7458357C}" type="presParOf" srcId="{40706E44-B701-4FCA-8313-825E89FCF37D}" destId="{0E30C54D-DA99-4EC7-BB7D-748F13DD7EF2}" srcOrd="1" destOrd="0" presId="urn:microsoft.com/office/officeart/2005/8/layout/vList4"/>
    <dgm:cxn modelId="{1166A08E-84F9-4044-AFC2-6230013C3886}" type="presParOf" srcId="{40706E44-B701-4FCA-8313-825E89FCF37D}" destId="{8BD53DEA-07B5-4518-9E78-7933ABB02E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9F09B3-6DBF-4E1B-A90D-BB336D70B09A}" type="doc">
      <dgm:prSet loTypeId="urn:microsoft.com/office/officeart/2005/8/layout/vList4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2B2BFC2C-ECE2-403A-A969-2BB310CF3262}">
      <dgm:prSet phldrT="[Text]" custT="1"/>
      <dgm:spPr/>
      <dgm:t>
        <a:bodyPr/>
        <a:lstStyle/>
        <a:p>
          <a:pPr>
            <a:spcAft>
              <a:spcPct val="35000"/>
            </a:spcAft>
            <a:buFont typeface="+mj-lt"/>
            <a:buAutoNum type="arabicPeriod"/>
          </a:pPr>
          <a:r>
            <a:rPr lang="en-IN" sz="2800" b="1" i="0" dirty="0"/>
            <a:t>Global Interpretability</a:t>
          </a:r>
          <a:r>
            <a:rPr lang="en-IN" sz="2800" b="0" i="0" dirty="0"/>
            <a:t>:</a:t>
          </a:r>
          <a:endParaRPr lang="en-IN" sz="2000" dirty="0"/>
        </a:p>
      </dgm:t>
    </dgm:pt>
    <dgm:pt modelId="{B3900510-AF30-4E00-B448-476FC86BE65F}" type="parTrans" cxnId="{681E0546-E3D5-45DB-A6DC-BFC49900B23B}">
      <dgm:prSet/>
      <dgm:spPr/>
      <dgm:t>
        <a:bodyPr/>
        <a:lstStyle/>
        <a:p>
          <a:endParaRPr lang="en-IN" sz="1400"/>
        </a:p>
      </dgm:t>
    </dgm:pt>
    <dgm:pt modelId="{AA62C0F3-CBF8-414F-BF6C-8CA2D450BADA}" type="sibTrans" cxnId="{681E0546-E3D5-45DB-A6DC-BFC49900B23B}">
      <dgm:prSet/>
      <dgm:spPr/>
      <dgm:t>
        <a:bodyPr/>
        <a:lstStyle/>
        <a:p>
          <a:endParaRPr lang="en-IN" sz="1400"/>
        </a:p>
      </dgm:t>
    </dgm:pt>
    <dgm:pt modelId="{A73F65F0-2551-4910-A88B-EA859D19C2D0}">
      <dgm:prSet custT="1"/>
      <dgm:spPr/>
      <dgm:t>
        <a:bodyPr/>
        <a:lstStyle/>
        <a:p>
          <a:pPr>
            <a:spcAft>
              <a:spcPct val="35000"/>
            </a:spcAft>
            <a:buFont typeface="+mj-lt"/>
            <a:buAutoNum type="arabicPeriod"/>
          </a:pPr>
          <a:r>
            <a:rPr lang="en-IN" sz="2800" b="1" i="0" dirty="0"/>
            <a:t>Local Interpretability</a:t>
          </a:r>
          <a:r>
            <a:rPr lang="en-IN" sz="2800" b="0" i="0" dirty="0"/>
            <a:t>:</a:t>
          </a:r>
        </a:p>
      </dgm:t>
    </dgm:pt>
    <dgm:pt modelId="{605FB3C1-3E63-4769-95E4-708C5C051B1B}" type="parTrans" cxnId="{8D4306A5-D9AC-4218-8744-29444D2BBC18}">
      <dgm:prSet/>
      <dgm:spPr/>
      <dgm:t>
        <a:bodyPr/>
        <a:lstStyle/>
        <a:p>
          <a:endParaRPr lang="en-IN" sz="1400"/>
        </a:p>
      </dgm:t>
    </dgm:pt>
    <dgm:pt modelId="{A9B9F852-0658-4CAF-85A2-0BF7C370B0EA}" type="sibTrans" cxnId="{8D4306A5-D9AC-4218-8744-29444D2BBC18}">
      <dgm:prSet/>
      <dgm:spPr/>
      <dgm:t>
        <a:bodyPr/>
        <a:lstStyle/>
        <a:p>
          <a:endParaRPr lang="en-IN" sz="1400"/>
        </a:p>
      </dgm:t>
    </dgm:pt>
    <dgm:pt modelId="{79605640-24B8-4341-8E76-031931A53151}">
      <dgm:prSet custT="1"/>
      <dgm:spPr/>
      <dgm:t>
        <a:bodyPr/>
        <a:lstStyle/>
        <a:p>
          <a:pPr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IN" sz="2000" b="0" i="0" dirty="0"/>
            <a:t>Explains predictions </a:t>
          </a:r>
          <a:r>
            <a:rPr lang="en-US" sz="2000" b="0" i="0" dirty="0"/>
            <a:t>by evaluating contributions of features to a single prediction.
Use SHAP (Shapley Values) for single instances.</a:t>
          </a:r>
        </a:p>
      </dgm:t>
    </dgm:pt>
    <dgm:pt modelId="{8C39FE42-6110-4CF9-BE1A-FBE4E1067D75}" type="parTrans" cxnId="{8D011485-4CFF-473A-A798-EF6ABC11E057}">
      <dgm:prSet/>
      <dgm:spPr/>
      <dgm:t>
        <a:bodyPr/>
        <a:lstStyle/>
        <a:p>
          <a:endParaRPr lang="en-IN" sz="1400"/>
        </a:p>
      </dgm:t>
    </dgm:pt>
    <dgm:pt modelId="{A5A17E35-A73D-42B2-AD93-89564513FAF5}" type="sibTrans" cxnId="{8D011485-4CFF-473A-A798-EF6ABC11E057}">
      <dgm:prSet/>
      <dgm:spPr/>
      <dgm:t>
        <a:bodyPr/>
        <a:lstStyle/>
        <a:p>
          <a:endParaRPr lang="en-IN" sz="1400"/>
        </a:p>
      </dgm:t>
    </dgm:pt>
    <dgm:pt modelId="{C3AB07B9-0EEA-4C28-AD84-87CA329AB3BA}">
      <dgm:prSet phldrT="[Text]" custT="1"/>
      <dgm:spPr/>
      <dgm:t>
        <a:bodyPr/>
        <a:lstStyle/>
        <a:p>
          <a:pPr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dirty="0"/>
            <a:t>Explain complex models to check distribution of feature importance &amp; effects.
Use SHAP (Shapley Additive Explanations) Summary Plot.</a:t>
          </a:r>
          <a:endParaRPr lang="en-IN" sz="2000" dirty="0"/>
        </a:p>
      </dgm:t>
    </dgm:pt>
    <dgm:pt modelId="{458D37EC-7633-4D1C-9160-6FD4D364D19E}" type="parTrans" cxnId="{C65289D0-40D2-442E-ACCE-1D40C6A87301}">
      <dgm:prSet/>
      <dgm:spPr/>
      <dgm:t>
        <a:bodyPr/>
        <a:lstStyle/>
        <a:p>
          <a:endParaRPr lang="en-IN"/>
        </a:p>
      </dgm:t>
    </dgm:pt>
    <dgm:pt modelId="{EE90A732-2189-43A8-912B-7964E51C85CE}" type="sibTrans" cxnId="{C65289D0-40D2-442E-ACCE-1D40C6A87301}">
      <dgm:prSet/>
      <dgm:spPr/>
      <dgm:t>
        <a:bodyPr/>
        <a:lstStyle/>
        <a:p>
          <a:endParaRPr lang="en-IN"/>
        </a:p>
      </dgm:t>
    </dgm:pt>
    <dgm:pt modelId="{35226786-1D10-4886-BE63-DD4A8F6FE8F2}" type="pres">
      <dgm:prSet presAssocID="{8A9F09B3-6DBF-4E1B-A90D-BB336D70B09A}" presName="linear" presStyleCnt="0">
        <dgm:presLayoutVars>
          <dgm:dir/>
          <dgm:resizeHandles val="exact"/>
        </dgm:presLayoutVars>
      </dgm:prSet>
      <dgm:spPr/>
    </dgm:pt>
    <dgm:pt modelId="{207E7813-5AC5-4E87-9E8F-AEBF0EC730C1}" type="pres">
      <dgm:prSet presAssocID="{2B2BFC2C-ECE2-403A-A969-2BB310CF3262}" presName="comp" presStyleCnt="0"/>
      <dgm:spPr/>
    </dgm:pt>
    <dgm:pt modelId="{9FF4AD69-8F5E-4153-946B-24405EC50719}" type="pres">
      <dgm:prSet presAssocID="{2B2BFC2C-ECE2-403A-A969-2BB310CF3262}" presName="box" presStyleLbl="node1" presStyleIdx="0" presStyleCnt="2"/>
      <dgm:spPr/>
    </dgm:pt>
    <dgm:pt modelId="{565000B5-35F4-464F-84DF-567030BB740C}" type="pres">
      <dgm:prSet presAssocID="{2B2BFC2C-ECE2-403A-A969-2BB310CF326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E12F2D4F-65B9-4A9E-B921-3F4393DCF608}" type="pres">
      <dgm:prSet presAssocID="{2B2BFC2C-ECE2-403A-A969-2BB310CF3262}" presName="text" presStyleLbl="node1" presStyleIdx="0" presStyleCnt="2">
        <dgm:presLayoutVars>
          <dgm:bulletEnabled val="1"/>
        </dgm:presLayoutVars>
      </dgm:prSet>
      <dgm:spPr/>
    </dgm:pt>
    <dgm:pt modelId="{B432EEF7-394D-4E59-BDEC-355E349123F1}" type="pres">
      <dgm:prSet presAssocID="{AA62C0F3-CBF8-414F-BF6C-8CA2D450BADA}" presName="spacer" presStyleCnt="0"/>
      <dgm:spPr/>
    </dgm:pt>
    <dgm:pt modelId="{40706E44-B701-4FCA-8313-825E89FCF37D}" type="pres">
      <dgm:prSet presAssocID="{A73F65F0-2551-4910-A88B-EA859D19C2D0}" presName="comp" presStyleCnt="0"/>
      <dgm:spPr/>
    </dgm:pt>
    <dgm:pt modelId="{45E9453C-F297-4F03-9BD9-8A6411889E17}" type="pres">
      <dgm:prSet presAssocID="{A73F65F0-2551-4910-A88B-EA859D19C2D0}" presName="box" presStyleLbl="node1" presStyleIdx="1" presStyleCnt="2"/>
      <dgm:spPr/>
    </dgm:pt>
    <dgm:pt modelId="{0E30C54D-DA99-4EC7-BB7D-748F13DD7EF2}" type="pres">
      <dgm:prSet presAssocID="{A73F65F0-2551-4910-A88B-EA859D19C2D0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8BD53DEA-07B5-4518-9E78-7933ABB02ED3}" type="pres">
      <dgm:prSet presAssocID="{A73F65F0-2551-4910-A88B-EA859D19C2D0}" presName="text" presStyleLbl="node1" presStyleIdx="1" presStyleCnt="2">
        <dgm:presLayoutVars>
          <dgm:bulletEnabled val="1"/>
        </dgm:presLayoutVars>
      </dgm:prSet>
      <dgm:spPr/>
    </dgm:pt>
  </dgm:ptLst>
  <dgm:cxnLst>
    <dgm:cxn modelId="{EFB3320D-CFB5-4A62-8DDD-EECC51AF4D3D}" type="presOf" srcId="{79605640-24B8-4341-8E76-031931A53151}" destId="{8BD53DEA-07B5-4518-9E78-7933ABB02ED3}" srcOrd="1" destOrd="1" presId="urn:microsoft.com/office/officeart/2005/8/layout/vList4"/>
    <dgm:cxn modelId="{52B76664-1D40-4FD5-B4C3-E129E676BD2D}" type="presOf" srcId="{C3AB07B9-0EEA-4C28-AD84-87CA329AB3BA}" destId="{E12F2D4F-65B9-4A9E-B921-3F4393DCF608}" srcOrd="1" destOrd="1" presId="urn:microsoft.com/office/officeart/2005/8/layout/vList4"/>
    <dgm:cxn modelId="{681E0546-E3D5-45DB-A6DC-BFC49900B23B}" srcId="{8A9F09B3-6DBF-4E1B-A90D-BB336D70B09A}" destId="{2B2BFC2C-ECE2-403A-A969-2BB310CF3262}" srcOrd="0" destOrd="0" parTransId="{B3900510-AF30-4E00-B448-476FC86BE65F}" sibTransId="{AA62C0F3-CBF8-414F-BF6C-8CA2D450BADA}"/>
    <dgm:cxn modelId="{BDC8E65A-B955-4629-803B-82A95930FAD2}" type="presOf" srcId="{2B2BFC2C-ECE2-403A-A969-2BB310CF3262}" destId="{E12F2D4F-65B9-4A9E-B921-3F4393DCF608}" srcOrd="1" destOrd="0" presId="urn:microsoft.com/office/officeart/2005/8/layout/vList4"/>
    <dgm:cxn modelId="{9C9F247B-40C8-4BC4-A8D1-CCA7B370CC79}" type="presOf" srcId="{A73F65F0-2551-4910-A88B-EA859D19C2D0}" destId="{45E9453C-F297-4F03-9BD9-8A6411889E17}" srcOrd="0" destOrd="0" presId="urn:microsoft.com/office/officeart/2005/8/layout/vList4"/>
    <dgm:cxn modelId="{8D011485-4CFF-473A-A798-EF6ABC11E057}" srcId="{A73F65F0-2551-4910-A88B-EA859D19C2D0}" destId="{79605640-24B8-4341-8E76-031931A53151}" srcOrd="0" destOrd="0" parTransId="{8C39FE42-6110-4CF9-BE1A-FBE4E1067D75}" sibTransId="{A5A17E35-A73D-42B2-AD93-89564513FAF5}"/>
    <dgm:cxn modelId="{6F3DAF8B-4142-444D-AFAD-58A980CF3F5C}" type="presOf" srcId="{79605640-24B8-4341-8E76-031931A53151}" destId="{45E9453C-F297-4F03-9BD9-8A6411889E17}" srcOrd="0" destOrd="1" presId="urn:microsoft.com/office/officeart/2005/8/layout/vList4"/>
    <dgm:cxn modelId="{3361958D-C760-4E45-8576-7276EEAE9BA5}" type="presOf" srcId="{A73F65F0-2551-4910-A88B-EA859D19C2D0}" destId="{8BD53DEA-07B5-4518-9E78-7933ABB02ED3}" srcOrd="1" destOrd="0" presId="urn:microsoft.com/office/officeart/2005/8/layout/vList4"/>
    <dgm:cxn modelId="{7629459F-D175-41E4-BEE2-744CFE32FADC}" type="presOf" srcId="{8A9F09B3-6DBF-4E1B-A90D-BB336D70B09A}" destId="{35226786-1D10-4886-BE63-DD4A8F6FE8F2}" srcOrd="0" destOrd="0" presId="urn:microsoft.com/office/officeart/2005/8/layout/vList4"/>
    <dgm:cxn modelId="{8D4306A5-D9AC-4218-8744-29444D2BBC18}" srcId="{8A9F09B3-6DBF-4E1B-A90D-BB336D70B09A}" destId="{A73F65F0-2551-4910-A88B-EA859D19C2D0}" srcOrd="1" destOrd="0" parTransId="{605FB3C1-3E63-4769-95E4-708C5C051B1B}" sibTransId="{A9B9F852-0658-4CAF-85A2-0BF7C370B0EA}"/>
    <dgm:cxn modelId="{FF8660A5-A201-4C84-9726-795F377470F6}" type="presOf" srcId="{2B2BFC2C-ECE2-403A-A969-2BB310CF3262}" destId="{9FF4AD69-8F5E-4153-946B-24405EC50719}" srcOrd="0" destOrd="0" presId="urn:microsoft.com/office/officeart/2005/8/layout/vList4"/>
    <dgm:cxn modelId="{50E3DCA6-47C5-45CD-850A-3746625DE309}" type="presOf" srcId="{C3AB07B9-0EEA-4C28-AD84-87CA329AB3BA}" destId="{9FF4AD69-8F5E-4153-946B-24405EC50719}" srcOrd="0" destOrd="1" presId="urn:microsoft.com/office/officeart/2005/8/layout/vList4"/>
    <dgm:cxn modelId="{C65289D0-40D2-442E-ACCE-1D40C6A87301}" srcId="{2B2BFC2C-ECE2-403A-A969-2BB310CF3262}" destId="{C3AB07B9-0EEA-4C28-AD84-87CA329AB3BA}" srcOrd="0" destOrd="0" parTransId="{458D37EC-7633-4D1C-9160-6FD4D364D19E}" sibTransId="{EE90A732-2189-43A8-912B-7964E51C85CE}"/>
    <dgm:cxn modelId="{C08CD678-0D27-49C7-9AC3-FEC8D0D60879}" type="presParOf" srcId="{35226786-1D10-4886-BE63-DD4A8F6FE8F2}" destId="{207E7813-5AC5-4E87-9E8F-AEBF0EC730C1}" srcOrd="0" destOrd="0" presId="urn:microsoft.com/office/officeart/2005/8/layout/vList4"/>
    <dgm:cxn modelId="{C8E68D21-615D-46CB-B6B4-60200CB244DD}" type="presParOf" srcId="{207E7813-5AC5-4E87-9E8F-AEBF0EC730C1}" destId="{9FF4AD69-8F5E-4153-946B-24405EC50719}" srcOrd="0" destOrd="0" presId="urn:microsoft.com/office/officeart/2005/8/layout/vList4"/>
    <dgm:cxn modelId="{A458C48C-95DA-4C10-B43A-FDF6BB4A8229}" type="presParOf" srcId="{207E7813-5AC5-4E87-9E8F-AEBF0EC730C1}" destId="{565000B5-35F4-464F-84DF-567030BB740C}" srcOrd="1" destOrd="0" presId="urn:microsoft.com/office/officeart/2005/8/layout/vList4"/>
    <dgm:cxn modelId="{C0782DA7-F3CB-44F5-ADC1-2DBB4138F068}" type="presParOf" srcId="{207E7813-5AC5-4E87-9E8F-AEBF0EC730C1}" destId="{E12F2D4F-65B9-4A9E-B921-3F4393DCF608}" srcOrd="2" destOrd="0" presId="urn:microsoft.com/office/officeart/2005/8/layout/vList4"/>
    <dgm:cxn modelId="{BABC48C6-1DF4-4F92-95EC-436A67E416D8}" type="presParOf" srcId="{35226786-1D10-4886-BE63-DD4A8F6FE8F2}" destId="{B432EEF7-394D-4E59-BDEC-355E349123F1}" srcOrd="1" destOrd="0" presId="urn:microsoft.com/office/officeart/2005/8/layout/vList4"/>
    <dgm:cxn modelId="{DD81ECC1-5198-4D76-B619-2AFFBF252224}" type="presParOf" srcId="{35226786-1D10-4886-BE63-DD4A8F6FE8F2}" destId="{40706E44-B701-4FCA-8313-825E89FCF37D}" srcOrd="2" destOrd="0" presId="urn:microsoft.com/office/officeart/2005/8/layout/vList4"/>
    <dgm:cxn modelId="{3DC5C9EC-64E6-4E58-B44E-45B77CDE9E41}" type="presParOf" srcId="{40706E44-B701-4FCA-8313-825E89FCF37D}" destId="{45E9453C-F297-4F03-9BD9-8A6411889E17}" srcOrd="0" destOrd="0" presId="urn:microsoft.com/office/officeart/2005/8/layout/vList4"/>
    <dgm:cxn modelId="{EECC2DD0-CC2C-40FF-AB50-10FE7458357C}" type="presParOf" srcId="{40706E44-B701-4FCA-8313-825E89FCF37D}" destId="{0E30C54D-DA99-4EC7-BB7D-748F13DD7EF2}" srcOrd="1" destOrd="0" presId="urn:microsoft.com/office/officeart/2005/8/layout/vList4"/>
    <dgm:cxn modelId="{1166A08E-84F9-4044-AFC2-6230013C3886}" type="presParOf" srcId="{40706E44-B701-4FCA-8313-825E89FCF37D}" destId="{8BD53DEA-07B5-4518-9E78-7933ABB02E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C1EACB-BDA6-431E-A378-C5233E16323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699A10-A599-4A13-A7C4-9B3B90868DE2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/>
            <a:t>Segment Customers Based on Churn Risk. For drop-in, Immediate intervention for high-risk customers.</a:t>
          </a:r>
        </a:p>
      </dgm:t>
    </dgm:pt>
    <dgm:pt modelId="{946D7700-1CAE-43BF-89A5-F58ED8849C87}" type="parTrans" cxnId="{C9A1E084-F0E9-47BD-A65C-B5E31CE9E9BD}">
      <dgm:prSet/>
      <dgm:spPr/>
      <dgm:t>
        <a:bodyPr/>
        <a:lstStyle/>
        <a:p>
          <a:endParaRPr lang="en-US"/>
        </a:p>
      </dgm:t>
    </dgm:pt>
    <dgm:pt modelId="{FC4AD12F-FDA8-4FB0-A075-416045882AD1}" type="sibTrans" cxnId="{C9A1E084-F0E9-47BD-A65C-B5E31CE9E9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D2EDF6-ECBD-420B-A605-7DED8B8760BF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/>
            <a:t>Identify Key Churn Drivers like high charges, poor customer support and so on.</a:t>
          </a:r>
        </a:p>
      </dgm:t>
    </dgm:pt>
    <dgm:pt modelId="{022B2EFF-08A5-4AB3-863A-B6846A2B515C}" type="parTrans" cxnId="{66A4A2F7-0E31-4CD2-8E8B-D8EA4435970C}">
      <dgm:prSet/>
      <dgm:spPr/>
      <dgm:t>
        <a:bodyPr/>
        <a:lstStyle/>
        <a:p>
          <a:endParaRPr lang="en-US"/>
        </a:p>
      </dgm:t>
    </dgm:pt>
    <dgm:pt modelId="{105A490B-CAF9-40AD-B78C-5EF3083C4BD2}" type="sibTrans" cxnId="{66A4A2F7-0E31-4CD2-8E8B-D8EA443597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C2EABA-8801-49CE-B2EC-100231C58BD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/>
            <a:t>Recommend Actions for Each Segment. For instance, offer high discount to high-risk customers with high charges.</a:t>
          </a:r>
        </a:p>
      </dgm:t>
    </dgm:pt>
    <dgm:pt modelId="{962CCC87-490E-4D96-9B13-DCFA47BEAD9F}" type="parTrans" cxnId="{8574EA9E-211E-42C8-821D-9B50551215B8}">
      <dgm:prSet/>
      <dgm:spPr/>
      <dgm:t>
        <a:bodyPr/>
        <a:lstStyle/>
        <a:p>
          <a:endParaRPr lang="en-US"/>
        </a:p>
      </dgm:t>
    </dgm:pt>
    <dgm:pt modelId="{730BDFFC-74F5-4BA4-9C6E-F328ABC78420}" type="sibTrans" cxnId="{8574EA9E-211E-42C8-821D-9B50551215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9BD6D2-9FF5-4F40-A562-ACF150F6AB2C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/>
            <a:t>Monitor retention strategies by checking drop-in churn rate after implementing action recommended for high churn risk customers.</a:t>
          </a:r>
        </a:p>
      </dgm:t>
    </dgm:pt>
    <dgm:pt modelId="{D440EB71-5B97-420C-9941-8BA4DB3DF11C}" type="parTrans" cxnId="{56F4F748-6BA5-4ADF-B960-5AD4DCC867A3}">
      <dgm:prSet/>
      <dgm:spPr/>
      <dgm:t>
        <a:bodyPr/>
        <a:lstStyle/>
        <a:p>
          <a:endParaRPr lang="en-US"/>
        </a:p>
      </dgm:t>
    </dgm:pt>
    <dgm:pt modelId="{BE3D1490-BE09-42D7-8F0E-5F0AAB8D19A4}" type="sibTrans" cxnId="{56F4F748-6BA5-4ADF-B960-5AD4DCC867A3}">
      <dgm:prSet/>
      <dgm:spPr/>
      <dgm:t>
        <a:bodyPr/>
        <a:lstStyle/>
        <a:p>
          <a:endParaRPr lang="en-US"/>
        </a:p>
      </dgm:t>
    </dgm:pt>
    <dgm:pt modelId="{5EC58CCA-6CFD-4DC4-A4DC-6C4EEC4A3C3F}" type="pres">
      <dgm:prSet presAssocID="{FBC1EACB-BDA6-431E-A378-C5233E163234}" presName="root" presStyleCnt="0">
        <dgm:presLayoutVars>
          <dgm:dir/>
          <dgm:resizeHandles val="exact"/>
        </dgm:presLayoutVars>
      </dgm:prSet>
      <dgm:spPr/>
    </dgm:pt>
    <dgm:pt modelId="{A423CEFD-203B-4C44-9151-74D411895D2E}" type="pres">
      <dgm:prSet presAssocID="{FBC1EACB-BDA6-431E-A378-C5233E163234}" presName="container" presStyleCnt="0">
        <dgm:presLayoutVars>
          <dgm:dir/>
          <dgm:resizeHandles val="exact"/>
        </dgm:presLayoutVars>
      </dgm:prSet>
      <dgm:spPr/>
    </dgm:pt>
    <dgm:pt modelId="{05E6F28B-1AC5-4DF4-9319-F28C54A4F535}" type="pres">
      <dgm:prSet presAssocID="{24699A10-A599-4A13-A7C4-9B3B90868DE2}" presName="compNode" presStyleCnt="0"/>
      <dgm:spPr/>
    </dgm:pt>
    <dgm:pt modelId="{279A1C2C-67EC-41A2-889E-D1E8F83BB55C}" type="pres">
      <dgm:prSet presAssocID="{24699A10-A599-4A13-A7C4-9B3B90868DE2}" presName="iconBgRect" presStyleLbl="bgShp" presStyleIdx="0" presStyleCnt="4"/>
      <dgm:spPr/>
    </dgm:pt>
    <dgm:pt modelId="{A934DA33-437A-49D7-A877-42DC935E143D}" type="pres">
      <dgm:prSet presAssocID="{24699A10-A599-4A13-A7C4-9B3B90868D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D954AF6-CCF2-448B-869E-1F82AEC78233}" type="pres">
      <dgm:prSet presAssocID="{24699A10-A599-4A13-A7C4-9B3B90868DE2}" presName="spaceRect" presStyleCnt="0"/>
      <dgm:spPr/>
    </dgm:pt>
    <dgm:pt modelId="{9BA029EF-B4C4-479B-A09D-0F13BA62620B}" type="pres">
      <dgm:prSet presAssocID="{24699A10-A599-4A13-A7C4-9B3B90868DE2}" presName="textRect" presStyleLbl="revTx" presStyleIdx="0" presStyleCnt="4" custScaleX="114896">
        <dgm:presLayoutVars>
          <dgm:chMax val="1"/>
          <dgm:chPref val="1"/>
        </dgm:presLayoutVars>
      </dgm:prSet>
      <dgm:spPr/>
    </dgm:pt>
    <dgm:pt modelId="{8B75DC90-FF26-4BA7-9269-A69391C5687B}" type="pres">
      <dgm:prSet presAssocID="{FC4AD12F-FDA8-4FB0-A075-416045882AD1}" presName="sibTrans" presStyleLbl="sibTrans2D1" presStyleIdx="0" presStyleCnt="0"/>
      <dgm:spPr/>
    </dgm:pt>
    <dgm:pt modelId="{BCA23933-311B-4F0D-986C-B317DD9F6391}" type="pres">
      <dgm:prSet presAssocID="{17D2EDF6-ECBD-420B-A605-7DED8B8760BF}" presName="compNode" presStyleCnt="0"/>
      <dgm:spPr/>
    </dgm:pt>
    <dgm:pt modelId="{C89B3E88-69CC-48A4-A259-4FED4BE0591D}" type="pres">
      <dgm:prSet presAssocID="{17D2EDF6-ECBD-420B-A605-7DED8B8760BF}" presName="iconBgRect" presStyleLbl="bgShp" presStyleIdx="1" presStyleCnt="4"/>
      <dgm:spPr/>
    </dgm:pt>
    <dgm:pt modelId="{26B7CDF7-A1A0-4230-819F-6D6734BB6A7C}" type="pres">
      <dgm:prSet presAssocID="{17D2EDF6-ECBD-420B-A605-7DED8B8760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5D7899-FBE3-4D13-9E72-F337C456D854}" type="pres">
      <dgm:prSet presAssocID="{17D2EDF6-ECBD-420B-A605-7DED8B8760BF}" presName="spaceRect" presStyleCnt="0"/>
      <dgm:spPr/>
    </dgm:pt>
    <dgm:pt modelId="{2E2A6072-1500-4719-B027-8A9103C83C8F}" type="pres">
      <dgm:prSet presAssocID="{17D2EDF6-ECBD-420B-A605-7DED8B8760BF}" presName="textRect" presStyleLbl="revTx" presStyleIdx="1" presStyleCnt="4" custScaleX="105827">
        <dgm:presLayoutVars>
          <dgm:chMax val="1"/>
          <dgm:chPref val="1"/>
        </dgm:presLayoutVars>
      </dgm:prSet>
      <dgm:spPr/>
    </dgm:pt>
    <dgm:pt modelId="{050508B7-30F6-4034-A187-C15B1910B312}" type="pres">
      <dgm:prSet presAssocID="{105A490B-CAF9-40AD-B78C-5EF3083C4BD2}" presName="sibTrans" presStyleLbl="sibTrans2D1" presStyleIdx="0" presStyleCnt="0"/>
      <dgm:spPr/>
    </dgm:pt>
    <dgm:pt modelId="{549121AB-C184-421D-BD4E-223C359DCF29}" type="pres">
      <dgm:prSet presAssocID="{99C2EABA-8801-49CE-B2EC-100231C58BDC}" presName="compNode" presStyleCnt="0"/>
      <dgm:spPr/>
    </dgm:pt>
    <dgm:pt modelId="{662F97A3-6676-4DFA-BB6F-90480D2F5844}" type="pres">
      <dgm:prSet presAssocID="{99C2EABA-8801-49CE-B2EC-100231C58BDC}" presName="iconBgRect" presStyleLbl="bgShp" presStyleIdx="2" presStyleCnt="4"/>
      <dgm:spPr/>
    </dgm:pt>
    <dgm:pt modelId="{1A2EF603-86F3-4A34-B421-B34D8BD3129D}" type="pres">
      <dgm:prSet presAssocID="{99C2EABA-8801-49CE-B2EC-100231C58B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C089BF3-78D3-4A10-8CE3-89B08ABB70D3}" type="pres">
      <dgm:prSet presAssocID="{99C2EABA-8801-49CE-B2EC-100231C58BDC}" presName="spaceRect" presStyleCnt="0"/>
      <dgm:spPr/>
    </dgm:pt>
    <dgm:pt modelId="{30AC8DC8-49CB-4D23-8691-5C21B10A4B58}" type="pres">
      <dgm:prSet presAssocID="{99C2EABA-8801-49CE-B2EC-100231C58BDC}" presName="textRect" presStyleLbl="revTx" presStyleIdx="2" presStyleCnt="4" custScaleX="114896">
        <dgm:presLayoutVars>
          <dgm:chMax val="1"/>
          <dgm:chPref val="1"/>
        </dgm:presLayoutVars>
      </dgm:prSet>
      <dgm:spPr/>
    </dgm:pt>
    <dgm:pt modelId="{D46C5CB3-C4C7-47CF-9853-BF74DA5FC49B}" type="pres">
      <dgm:prSet presAssocID="{730BDFFC-74F5-4BA4-9C6E-F328ABC78420}" presName="sibTrans" presStyleLbl="sibTrans2D1" presStyleIdx="0" presStyleCnt="0"/>
      <dgm:spPr/>
    </dgm:pt>
    <dgm:pt modelId="{59CCA2B7-5FF0-4E39-9EAA-C48E481E867B}" type="pres">
      <dgm:prSet presAssocID="{DE9BD6D2-9FF5-4F40-A562-ACF150F6AB2C}" presName="compNode" presStyleCnt="0"/>
      <dgm:spPr/>
    </dgm:pt>
    <dgm:pt modelId="{01336389-745C-46C4-9232-0830D04AAEBF}" type="pres">
      <dgm:prSet presAssocID="{DE9BD6D2-9FF5-4F40-A562-ACF150F6AB2C}" presName="iconBgRect" presStyleLbl="bgShp" presStyleIdx="3" presStyleCnt="4"/>
      <dgm:spPr/>
    </dgm:pt>
    <dgm:pt modelId="{1B1FBE5E-1BC9-4795-9B00-833DBA55C74D}" type="pres">
      <dgm:prSet presAssocID="{DE9BD6D2-9FF5-4F40-A562-ACF150F6AB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4921810-785A-47BA-B6BB-020F048B2CEF}" type="pres">
      <dgm:prSet presAssocID="{DE9BD6D2-9FF5-4F40-A562-ACF150F6AB2C}" presName="spaceRect" presStyleCnt="0"/>
      <dgm:spPr/>
    </dgm:pt>
    <dgm:pt modelId="{2BC831CA-1DF2-493F-8603-DA8035E5DFDE}" type="pres">
      <dgm:prSet presAssocID="{DE9BD6D2-9FF5-4F40-A562-ACF150F6AB2C}" presName="textRect" presStyleLbl="revTx" presStyleIdx="3" presStyleCnt="4" custScaleX="105827">
        <dgm:presLayoutVars>
          <dgm:chMax val="1"/>
          <dgm:chPref val="1"/>
        </dgm:presLayoutVars>
      </dgm:prSet>
      <dgm:spPr/>
    </dgm:pt>
  </dgm:ptLst>
  <dgm:cxnLst>
    <dgm:cxn modelId="{193C4722-07FE-4A90-A294-1FF0D3E30AA8}" type="presOf" srcId="{99C2EABA-8801-49CE-B2EC-100231C58BDC}" destId="{30AC8DC8-49CB-4D23-8691-5C21B10A4B58}" srcOrd="0" destOrd="0" presId="urn:microsoft.com/office/officeart/2018/2/layout/IconCircleList"/>
    <dgm:cxn modelId="{F196E030-62ED-4CAE-9F62-28835C2A929D}" type="presOf" srcId="{17D2EDF6-ECBD-420B-A605-7DED8B8760BF}" destId="{2E2A6072-1500-4719-B027-8A9103C83C8F}" srcOrd="0" destOrd="0" presId="urn:microsoft.com/office/officeart/2018/2/layout/IconCircleList"/>
    <dgm:cxn modelId="{56F4F748-6BA5-4ADF-B960-5AD4DCC867A3}" srcId="{FBC1EACB-BDA6-431E-A378-C5233E163234}" destId="{DE9BD6D2-9FF5-4F40-A562-ACF150F6AB2C}" srcOrd="3" destOrd="0" parTransId="{D440EB71-5B97-420C-9941-8BA4DB3DF11C}" sibTransId="{BE3D1490-BE09-42D7-8F0E-5F0AAB8D19A4}"/>
    <dgm:cxn modelId="{34E4676E-6E10-4478-B740-494305CC94C4}" type="presOf" srcId="{730BDFFC-74F5-4BA4-9C6E-F328ABC78420}" destId="{D46C5CB3-C4C7-47CF-9853-BF74DA5FC49B}" srcOrd="0" destOrd="0" presId="urn:microsoft.com/office/officeart/2018/2/layout/IconCircleList"/>
    <dgm:cxn modelId="{C9A1E084-F0E9-47BD-A65C-B5E31CE9E9BD}" srcId="{FBC1EACB-BDA6-431E-A378-C5233E163234}" destId="{24699A10-A599-4A13-A7C4-9B3B90868DE2}" srcOrd="0" destOrd="0" parTransId="{946D7700-1CAE-43BF-89A5-F58ED8849C87}" sibTransId="{FC4AD12F-FDA8-4FB0-A075-416045882AD1}"/>
    <dgm:cxn modelId="{9841889A-4948-4D68-8A50-68141339A1DC}" type="presOf" srcId="{105A490B-CAF9-40AD-B78C-5EF3083C4BD2}" destId="{050508B7-30F6-4034-A187-C15B1910B312}" srcOrd="0" destOrd="0" presId="urn:microsoft.com/office/officeart/2018/2/layout/IconCircleList"/>
    <dgm:cxn modelId="{8574EA9E-211E-42C8-821D-9B50551215B8}" srcId="{FBC1EACB-BDA6-431E-A378-C5233E163234}" destId="{99C2EABA-8801-49CE-B2EC-100231C58BDC}" srcOrd="2" destOrd="0" parTransId="{962CCC87-490E-4D96-9B13-DCFA47BEAD9F}" sibTransId="{730BDFFC-74F5-4BA4-9C6E-F328ABC78420}"/>
    <dgm:cxn modelId="{2BE382A5-937D-4DBC-9A42-52D016F8531E}" type="presOf" srcId="{FBC1EACB-BDA6-431E-A378-C5233E163234}" destId="{5EC58CCA-6CFD-4DC4-A4DC-6C4EEC4A3C3F}" srcOrd="0" destOrd="0" presId="urn:microsoft.com/office/officeart/2018/2/layout/IconCircleList"/>
    <dgm:cxn modelId="{CC6796B6-41E9-4811-8CD7-6A6E00367B6D}" type="presOf" srcId="{DE9BD6D2-9FF5-4F40-A562-ACF150F6AB2C}" destId="{2BC831CA-1DF2-493F-8603-DA8035E5DFDE}" srcOrd="0" destOrd="0" presId="urn:microsoft.com/office/officeart/2018/2/layout/IconCircleList"/>
    <dgm:cxn modelId="{28F63BDE-0369-4979-859B-23D079E18297}" type="presOf" srcId="{24699A10-A599-4A13-A7C4-9B3B90868DE2}" destId="{9BA029EF-B4C4-479B-A09D-0F13BA62620B}" srcOrd="0" destOrd="0" presId="urn:microsoft.com/office/officeart/2018/2/layout/IconCircleList"/>
    <dgm:cxn modelId="{BCDC8BE9-DEE1-4B52-9CCD-8E0B069192F9}" type="presOf" srcId="{FC4AD12F-FDA8-4FB0-A075-416045882AD1}" destId="{8B75DC90-FF26-4BA7-9269-A69391C5687B}" srcOrd="0" destOrd="0" presId="urn:microsoft.com/office/officeart/2018/2/layout/IconCircleList"/>
    <dgm:cxn modelId="{66A4A2F7-0E31-4CD2-8E8B-D8EA4435970C}" srcId="{FBC1EACB-BDA6-431E-A378-C5233E163234}" destId="{17D2EDF6-ECBD-420B-A605-7DED8B8760BF}" srcOrd="1" destOrd="0" parTransId="{022B2EFF-08A5-4AB3-863A-B6846A2B515C}" sibTransId="{105A490B-CAF9-40AD-B78C-5EF3083C4BD2}"/>
    <dgm:cxn modelId="{648938CD-1620-4BD7-A9DC-939DD4335F2F}" type="presParOf" srcId="{5EC58CCA-6CFD-4DC4-A4DC-6C4EEC4A3C3F}" destId="{A423CEFD-203B-4C44-9151-74D411895D2E}" srcOrd="0" destOrd="0" presId="urn:microsoft.com/office/officeart/2018/2/layout/IconCircleList"/>
    <dgm:cxn modelId="{24E8E00D-CA9A-4975-AE24-A0F410744A1E}" type="presParOf" srcId="{A423CEFD-203B-4C44-9151-74D411895D2E}" destId="{05E6F28B-1AC5-4DF4-9319-F28C54A4F535}" srcOrd="0" destOrd="0" presId="urn:microsoft.com/office/officeart/2018/2/layout/IconCircleList"/>
    <dgm:cxn modelId="{3DCFAB4B-05A1-4B6D-BB50-A99C977E5800}" type="presParOf" srcId="{05E6F28B-1AC5-4DF4-9319-F28C54A4F535}" destId="{279A1C2C-67EC-41A2-889E-D1E8F83BB55C}" srcOrd="0" destOrd="0" presId="urn:microsoft.com/office/officeart/2018/2/layout/IconCircleList"/>
    <dgm:cxn modelId="{CEC7793F-0C07-4EDF-9779-090F045CAD04}" type="presParOf" srcId="{05E6F28B-1AC5-4DF4-9319-F28C54A4F535}" destId="{A934DA33-437A-49D7-A877-42DC935E143D}" srcOrd="1" destOrd="0" presId="urn:microsoft.com/office/officeart/2018/2/layout/IconCircleList"/>
    <dgm:cxn modelId="{2B20B07D-A0E6-4E0B-AB90-EFD12455D117}" type="presParOf" srcId="{05E6F28B-1AC5-4DF4-9319-F28C54A4F535}" destId="{ED954AF6-CCF2-448B-869E-1F82AEC78233}" srcOrd="2" destOrd="0" presId="urn:microsoft.com/office/officeart/2018/2/layout/IconCircleList"/>
    <dgm:cxn modelId="{F7D6982B-6E20-41CA-9250-4AE88CEF1070}" type="presParOf" srcId="{05E6F28B-1AC5-4DF4-9319-F28C54A4F535}" destId="{9BA029EF-B4C4-479B-A09D-0F13BA62620B}" srcOrd="3" destOrd="0" presId="urn:microsoft.com/office/officeart/2018/2/layout/IconCircleList"/>
    <dgm:cxn modelId="{A5C91B89-1D7E-4CAE-A7CD-ED34575A99FE}" type="presParOf" srcId="{A423CEFD-203B-4C44-9151-74D411895D2E}" destId="{8B75DC90-FF26-4BA7-9269-A69391C5687B}" srcOrd="1" destOrd="0" presId="urn:microsoft.com/office/officeart/2018/2/layout/IconCircleList"/>
    <dgm:cxn modelId="{972C015C-2E36-43BD-A941-0B063AB89198}" type="presParOf" srcId="{A423CEFD-203B-4C44-9151-74D411895D2E}" destId="{BCA23933-311B-4F0D-986C-B317DD9F6391}" srcOrd="2" destOrd="0" presId="urn:microsoft.com/office/officeart/2018/2/layout/IconCircleList"/>
    <dgm:cxn modelId="{D4341FC4-B1BF-46D4-8095-91EA0AE3CCD9}" type="presParOf" srcId="{BCA23933-311B-4F0D-986C-B317DD9F6391}" destId="{C89B3E88-69CC-48A4-A259-4FED4BE0591D}" srcOrd="0" destOrd="0" presId="urn:microsoft.com/office/officeart/2018/2/layout/IconCircleList"/>
    <dgm:cxn modelId="{21B99DBA-3E10-4697-8E6B-E762B53F3BE9}" type="presParOf" srcId="{BCA23933-311B-4F0D-986C-B317DD9F6391}" destId="{26B7CDF7-A1A0-4230-819F-6D6734BB6A7C}" srcOrd="1" destOrd="0" presId="urn:microsoft.com/office/officeart/2018/2/layout/IconCircleList"/>
    <dgm:cxn modelId="{BDA35EB5-63A7-45E6-8A25-370B95C2BE6F}" type="presParOf" srcId="{BCA23933-311B-4F0D-986C-B317DD9F6391}" destId="{795D7899-FBE3-4D13-9E72-F337C456D854}" srcOrd="2" destOrd="0" presId="urn:microsoft.com/office/officeart/2018/2/layout/IconCircleList"/>
    <dgm:cxn modelId="{976D0260-D250-401E-BD12-87058AB2D3BA}" type="presParOf" srcId="{BCA23933-311B-4F0D-986C-B317DD9F6391}" destId="{2E2A6072-1500-4719-B027-8A9103C83C8F}" srcOrd="3" destOrd="0" presId="urn:microsoft.com/office/officeart/2018/2/layout/IconCircleList"/>
    <dgm:cxn modelId="{0FFE088C-EACC-4AC8-B8FE-80233911D9F9}" type="presParOf" srcId="{A423CEFD-203B-4C44-9151-74D411895D2E}" destId="{050508B7-30F6-4034-A187-C15B1910B312}" srcOrd="3" destOrd="0" presId="urn:microsoft.com/office/officeart/2018/2/layout/IconCircleList"/>
    <dgm:cxn modelId="{DCF831DB-CDA6-486D-9C0F-36D98C389F33}" type="presParOf" srcId="{A423CEFD-203B-4C44-9151-74D411895D2E}" destId="{549121AB-C184-421D-BD4E-223C359DCF29}" srcOrd="4" destOrd="0" presId="urn:microsoft.com/office/officeart/2018/2/layout/IconCircleList"/>
    <dgm:cxn modelId="{751501BA-A00F-4B9A-B410-1FE0EDE8F964}" type="presParOf" srcId="{549121AB-C184-421D-BD4E-223C359DCF29}" destId="{662F97A3-6676-4DFA-BB6F-90480D2F5844}" srcOrd="0" destOrd="0" presId="urn:microsoft.com/office/officeart/2018/2/layout/IconCircleList"/>
    <dgm:cxn modelId="{6C1DA8DA-1261-4675-BCAD-C72498F0DAD2}" type="presParOf" srcId="{549121AB-C184-421D-BD4E-223C359DCF29}" destId="{1A2EF603-86F3-4A34-B421-B34D8BD3129D}" srcOrd="1" destOrd="0" presId="urn:microsoft.com/office/officeart/2018/2/layout/IconCircleList"/>
    <dgm:cxn modelId="{9E0D820D-98CF-4B06-A64E-2013FC44E897}" type="presParOf" srcId="{549121AB-C184-421D-BD4E-223C359DCF29}" destId="{1C089BF3-78D3-4A10-8CE3-89B08ABB70D3}" srcOrd="2" destOrd="0" presId="urn:microsoft.com/office/officeart/2018/2/layout/IconCircleList"/>
    <dgm:cxn modelId="{493981AC-4D59-4DB0-A6B8-CBF7E91E97B2}" type="presParOf" srcId="{549121AB-C184-421D-BD4E-223C359DCF29}" destId="{30AC8DC8-49CB-4D23-8691-5C21B10A4B58}" srcOrd="3" destOrd="0" presId="urn:microsoft.com/office/officeart/2018/2/layout/IconCircleList"/>
    <dgm:cxn modelId="{842A3259-AFDF-46E3-919E-4A2C55C1F934}" type="presParOf" srcId="{A423CEFD-203B-4C44-9151-74D411895D2E}" destId="{D46C5CB3-C4C7-47CF-9853-BF74DA5FC49B}" srcOrd="5" destOrd="0" presId="urn:microsoft.com/office/officeart/2018/2/layout/IconCircleList"/>
    <dgm:cxn modelId="{7A699FE5-AC88-4368-9544-3402B4D4E704}" type="presParOf" srcId="{A423CEFD-203B-4C44-9151-74D411895D2E}" destId="{59CCA2B7-5FF0-4E39-9EAA-C48E481E867B}" srcOrd="6" destOrd="0" presId="urn:microsoft.com/office/officeart/2018/2/layout/IconCircleList"/>
    <dgm:cxn modelId="{4476C402-1365-4A19-8095-FDFB07375199}" type="presParOf" srcId="{59CCA2B7-5FF0-4E39-9EAA-C48E481E867B}" destId="{01336389-745C-46C4-9232-0830D04AAEBF}" srcOrd="0" destOrd="0" presId="urn:microsoft.com/office/officeart/2018/2/layout/IconCircleList"/>
    <dgm:cxn modelId="{E3497D80-51B5-40BC-8940-EE2BCC9E5C77}" type="presParOf" srcId="{59CCA2B7-5FF0-4E39-9EAA-C48E481E867B}" destId="{1B1FBE5E-1BC9-4795-9B00-833DBA55C74D}" srcOrd="1" destOrd="0" presId="urn:microsoft.com/office/officeart/2018/2/layout/IconCircleList"/>
    <dgm:cxn modelId="{58D95C0B-09B2-4E03-AF7D-36C83749B842}" type="presParOf" srcId="{59CCA2B7-5FF0-4E39-9EAA-C48E481E867B}" destId="{74921810-785A-47BA-B6BB-020F048B2CEF}" srcOrd="2" destOrd="0" presId="urn:microsoft.com/office/officeart/2018/2/layout/IconCircleList"/>
    <dgm:cxn modelId="{588BC0CF-500E-429D-AEF4-5A22643204BB}" type="presParOf" srcId="{59CCA2B7-5FF0-4E39-9EAA-C48E481E867B}" destId="{2BC831CA-1DF2-493F-8603-DA8035E5DF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C5587-C1B2-4C5B-A56F-CE8073E6CACA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Problem statement; Dataset, Data cleaning &amp; Assumption</a:t>
          </a:r>
          <a:endParaRPr lang="en-IN" sz="2400" kern="1200" dirty="0"/>
        </a:p>
      </dsp:txBody>
      <dsp:txXfrm rot="-5400000">
        <a:off x="3785615" y="147831"/>
        <a:ext cx="6689078" cy="756160"/>
      </dsp:txXfrm>
    </dsp:sp>
    <dsp:sp modelId="{A42C3AE5-6393-4082-9907-EF678541FDA4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Slide 3-6</a:t>
          </a:r>
          <a:endParaRPr lang="en-IN" sz="3200" kern="1200" dirty="0"/>
        </a:p>
      </dsp:txBody>
      <dsp:txXfrm>
        <a:off x="51133" y="53310"/>
        <a:ext cx="3683350" cy="945199"/>
      </dsp:txXfrm>
    </dsp:sp>
    <dsp:sp modelId="{8533E11F-DCAA-468C-8E91-3B5886FCB3DB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Correlation analysis; Significance test; Multicollinearity &amp; Imputation </a:t>
          </a:r>
          <a:endParaRPr lang="en-IN" sz="2400" kern="1200" dirty="0"/>
        </a:p>
      </dsp:txBody>
      <dsp:txXfrm rot="-5400000">
        <a:off x="3785615" y="1247670"/>
        <a:ext cx="6689078" cy="756160"/>
      </dsp:txXfrm>
    </dsp:sp>
    <dsp:sp modelId="{AC6CFD9F-DCA2-4AC1-A759-BDBD0E6DBC49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Slide 7-12</a:t>
          </a:r>
          <a:endParaRPr lang="en-IN" sz="3200" kern="1200"/>
        </a:p>
      </dsp:txBody>
      <dsp:txXfrm>
        <a:off x="51133" y="1153149"/>
        <a:ext cx="3683350" cy="945199"/>
      </dsp:txXfrm>
    </dsp:sp>
    <dsp:sp modelId="{FF105B2F-83FF-419B-8B3D-AD796B23F34B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Pre-modeling steps; Algorithms; Model Evaluation &amp; Prescriptive analysis</a:t>
          </a:r>
          <a:endParaRPr lang="en-IN" sz="2400" kern="1200" dirty="0"/>
        </a:p>
      </dsp:txBody>
      <dsp:txXfrm rot="-5400000">
        <a:off x="3785615" y="2347509"/>
        <a:ext cx="6689078" cy="756160"/>
      </dsp:txXfrm>
    </dsp:sp>
    <dsp:sp modelId="{03F31FCB-9CCD-48A1-A117-A112AC83211C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Slides 13-19</a:t>
          </a:r>
          <a:endParaRPr lang="en-IN" sz="3200" kern="1200"/>
        </a:p>
      </dsp:txBody>
      <dsp:txXfrm>
        <a:off x="51133" y="2252988"/>
        <a:ext cx="3683350" cy="945199"/>
      </dsp:txXfrm>
    </dsp:sp>
    <dsp:sp modelId="{707582F5-6757-47A2-8F71-6E79C2D6DAE9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Annexure</a:t>
          </a:r>
          <a:endParaRPr lang="en-IN" sz="2400" kern="1200" dirty="0"/>
        </a:p>
      </dsp:txBody>
      <dsp:txXfrm rot="-5400000">
        <a:off x="3785615" y="3447347"/>
        <a:ext cx="6689078" cy="756160"/>
      </dsp:txXfrm>
    </dsp:sp>
    <dsp:sp modelId="{14633F42-5C7E-41A1-B6E9-F2F50020CB70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Slides 20-23</a:t>
          </a:r>
          <a:endParaRPr lang="en-IN" sz="3200" kern="1200"/>
        </a:p>
      </dsp:txBody>
      <dsp:txXfrm>
        <a:off x="51133" y="3352827"/>
        <a:ext cx="3683350" cy="945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FF85-35E6-4310-A039-7A5409450EF0}">
      <dsp:nvSpPr>
        <dsp:cNvPr id="0" name=""/>
        <dsp:cNvSpPr/>
      </dsp:nvSpPr>
      <dsp:spPr>
        <a:xfrm>
          <a:off x="3344278" y="19971"/>
          <a:ext cx="2898771" cy="1098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Total Records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50,000</a:t>
          </a:r>
          <a:endParaRPr lang="en-IN" sz="2800" kern="1200" dirty="0"/>
        </a:p>
      </dsp:txBody>
      <dsp:txXfrm>
        <a:off x="3376440" y="52133"/>
        <a:ext cx="2834447" cy="1033778"/>
      </dsp:txXfrm>
    </dsp:sp>
    <dsp:sp modelId="{67D8A13A-40CE-4052-B5DB-8CD0A09B75D1}">
      <dsp:nvSpPr>
        <dsp:cNvPr id="0" name=""/>
        <dsp:cNvSpPr/>
      </dsp:nvSpPr>
      <dsp:spPr>
        <a:xfrm rot="2685929">
          <a:off x="5270719" y="1524519"/>
          <a:ext cx="1360083" cy="38433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386020" y="1601386"/>
        <a:ext cx="1129482" cy="230601"/>
      </dsp:txXfrm>
    </dsp:sp>
    <dsp:sp modelId="{D98E44FE-648D-44D2-A4A7-A14F93F5D19C}">
      <dsp:nvSpPr>
        <dsp:cNvPr id="0" name=""/>
        <dsp:cNvSpPr/>
      </dsp:nvSpPr>
      <dsp:spPr>
        <a:xfrm>
          <a:off x="5810523" y="2315299"/>
          <a:ext cx="3250955" cy="1749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Total Features: 230 </a:t>
          </a:r>
          <a:endParaRPr lang="en-IN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38 categorical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174 numerical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18 Null</a:t>
          </a:r>
        </a:p>
      </dsp:txBody>
      <dsp:txXfrm>
        <a:off x="5861751" y="2366527"/>
        <a:ext cx="3148499" cy="1646580"/>
      </dsp:txXfrm>
    </dsp:sp>
    <dsp:sp modelId="{89662FDD-8FCC-4615-8F0F-E8B34A698077}">
      <dsp:nvSpPr>
        <dsp:cNvPr id="0" name=""/>
        <dsp:cNvSpPr/>
      </dsp:nvSpPr>
      <dsp:spPr>
        <a:xfrm rot="10800000">
          <a:off x="4908327" y="2997649"/>
          <a:ext cx="45726" cy="384335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4922045" y="3074516"/>
        <a:ext cx="18290" cy="230601"/>
      </dsp:txXfrm>
    </dsp:sp>
    <dsp:sp modelId="{271D4C05-8E1F-44C4-851E-98E3E2307558}">
      <dsp:nvSpPr>
        <dsp:cNvPr id="0" name=""/>
        <dsp:cNvSpPr/>
      </dsp:nvSpPr>
      <dsp:spPr>
        <a:xfrm>
          <a:off x="250796" y="2315299"/>
          <a:ext cx="3801060" cy="1749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 Churn Labels:</a:t>
          </a:r>
          <a:endParaRPr lang="en-IN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 → Churned (majority class)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-1 → Not Churned (Minority class; 7% of total records)</a:t>
          </a:r>
        </a:p>
      </dsp:txBody>
      <dsp:txXfrm>
        <a:off x="302024" y="2366527"/>
        <a:ext cx="3698604" cy="1646580"/>
      </dsp:txXfrm>
    </dsp:sp>
    <dsp:sp modelId="{E62C342A-1BA2-47E0-BEFE-8A9252914793}">
      <dsp:nvSpPr>
        <dsp:cNvPr id="0" name=""/>
        <dsp:cNvSpPr/>
      </dsp:nvSpPr>
      <dsp:spPr>
        <a:xfrm rot="18914071">
          <a:off x="2956524" y="1524519"/>
          <a:ext cx="1360083" cy="38433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071825" y="1601386"/>
        <a:ext cx="1129482" cy="230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B8E32-1E53-49AE-A085-0BD4149A110B}">
      <dsp:nvSpPr>
        <dsp:cNvPr id="0" name=""/>
        <dsp:cNvSpPr/>
      </dsp:nvSpPr>
      <dsp:spPr>
        <a:xfrm>
          <a:off x="0" y="4220"/>
          <a:ext cx="10927829" cy="1217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D56AB-B900-4A06-BDDA-7378C7E93C75}">
      <dsp:nvSpPr>
        <dsp:cNvPr id="0" name=""/>
        <dsp:cNvSpPr/>
      </dsp:nvSpPr>
      <dsp:spPr>
        <a:xfrm>
          <a:off x="368407" y="278242"/>
          <a:ext cx="670486" cy="669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1EEF1-A2C8-4D5D-9FBA-0D50E8FC9F2C}">
      <dsp:nvSpPr>
        <dsp:cNvPr id="0" name=""/>
        <dsp:cNvSpPr/>
      </dsp:nvSpPr>
      <dsp:spPr>
        <a:xfrm>
          <a:off x="1407301" y="4220"/>
          <a:ext cx="9389664" cy="121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case study focuses on predicting customer churn, with the labels 1 and -1 in the train_churn_labels.xls file representing customers who have historically churned and those who have not, respectively.</a:t>
          </a:r>
        </a:p>
      </dsp:txBody>
      <dsp:txXfrm>
        <a:off x="1407301" y="4220"/>
        <a:ext cx="9389664" cy="1219066"/>
      </dsp:txXfrm>
    </dsp:sp>
    <dsp:sp modelId="{C0344AB5-F6E7-4A3D-9B71-540123B3371B}">
      <dsp:nvSpPr>
        <dsp:cNvPr id="0" name=""/>
        <dsp:cNvSpPr/>
      </dsp:nvSpPr>
      <dsp:spPr>
        <a:xfrm>
          <a:off x="0" y="1486869"/>
          <a:ext cx="10927829" cy="1217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8FA1-AF0F-4D65-B9C9-B654570F81A7}">
      <dsp:nvSpPr>
        <dsp:cNvPr id="0" name=""/>
        <dsp:cNvSpPr/>
      </dsp:nvSpPr>
      <dsp:spPr>
        <a:xfrm>
          <a:off x="368407" y="1760891"/>
          <a:ext cx="670486" cy="669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BFB26-5D47-4F9F-98A2-FEBB7423E36B}">
      <dsp:nvSpPr>
        <dsp:cNvPr id="0" name=""/>
        <dsp:cNvSpPr/>
      </dsp:nvSpPr>
      <dsp:spPr>
        <a:xfrm>
          <a:off x="1380729" y="1486869"/>
          <a:ext cx="9442809" cy="121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believe that the missing values in the data are not a result of data collection issues, but rather reflect the information provided by the client.</a:t>
          </a:r>
        </a:p>
      </dsp:txBody>
      <dsp:txXfrm>
        <a:off x="1380729" y="1486869"/>
        <a:ext cx="9442809" cy="1219066"/>
      </dsp:txXfrm>
    </dsp:sp>
    <dsp:sp modelId="{F0ABD0CE-690F-400E-A71C-9ECA192682B8}">
      <dsp:nvSpPr>
        <dsp:cNvPr id="0" name=""/>
        <dsp:cNvSpPr/>
      </dsp:nvSpPr>
      <dsp:spPr>
        <a:xfrm>
          <a:off x="0" y="2969517"/>
          <a:ext cx="10927829" cy="1217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502C7-3A63-4955-9CBC-6BC763EAF9C3}">
      <dsp:nvSpPr>
        <dsp:cNvPr id="0" name=""/>
        <dsp:cNvSpPr/>
      </dsp:nvSpPr>
      <dsp:spPr>
        <a:xfrm>
          <a:off x="368407" y="3243540"/>
          <a:ext cx="670486" cy="6698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F9A9-7121-40F6-992E-B14A47925000}">
      <dsp:nvSpPr>
        <dsp:cNvPr id="0" name=""/>
        <dsp:cNvSpPr/>
      </dsp:nvSpPr>
      <dsp:spPr>
        <a:xfrm>
          <a:off x="1407301" y="2969517"/>
          <a:ext cx="9389664" cy="1219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posit that the columns containing discrete integer values in the dataset should be classified as numerical features rather than encoded categorical features.</a:t>
          </a:r>
        </a:p>
      </dsp:txBody>
      <dsp:txXfrm>
        <a:off x="1407301" y="2969517"/>
        <a:ext cx="9389664" cy="1219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19F99-9F5A-4029-9E2F-399F371A8C1A}">
      <dsp:nvSpPr>
        <dsp:cNvPr id="0" name=""/>
        <dsp:cNvSpPr/>
      </dsp:nvSpPr>
      <dsp:spPr>
        <a:xfrm>
          <a:off x="0" y="0"/>
          <a:ext cx="11239500" cy="1594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 dirty="0"/>
            <a:t>F1-Score</a:t>
          </a:r>
          <a:r>
            <a:rPr lang="en-IN" sz="2800" b="0" i="0" kern="1200" dirty="0"/>
            <a:t>:</a:t>
          </a:r>
          <a:endParaRPr lang="en-IN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kern="1200" dirty="0"/>
            <a:t>The harmonic mean of precision and recall.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kern="1200" dirty="0"/>
            <a:t>Ideal for imbalanced datasets (like churn analysis) because it balances the trade-off between precision and recall.</a:t>
          </a:r>
        </a:p>
      </dsp:txBody>
      <dsp:txXfrm>
        <a:off x="2407390" y="0"/>
        <a:ext cx="8832109" cy="1594909"/>
      </dsp:txXfrm>
    </dsp:sp>
    <dsp:sp modelId="{D1D3AA76-885C-4B28-9555-926154CA80D3}">
      <dsp:nvSpPr>
        <dsp:cNvPr id="0" name=""/>
        <dsp:cNvSpPr/>
      </dsp:nvSpPr>
      <dsp:spPr>
        <a:xfrm>
          <a:off x="159490" y="159490"/>
          <a:ext cx="2247900" cy="127592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1EE089-A682-407A-A076-F17F59FFE680}">
      <dsp:nvSpPr>
        <dsp:cNvPr id="0" name=""/>
        <dsp:cNvSpPr/>
      </dsp:nvSpPr>
      <dsp:spPr>
        <a:xfrm>
          <a:off x="0" y="1754400"/>
          <a:ext cx="11239500" cy="1594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/>
            <a:t>AUC-ROC</a:t>
          </a:r>
          <a:r>
            <a:rPr lang="en-IN" sz="2800" b="0" i="0" kern="1200"/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kern="1200" dirty="0"/>
            <a:t>Measures the model's ability to distinguish between churned and non-churned customers.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kern="1200" dirty="0"/>
            <a:t>Useful for evaluating the overall performance of the model</a:t>
          </a:r>
        </a:p>
      </dsp:txBody>
      <dsp:txXfrm>
        <a:off x="2407390" y="1754400"/>
        <a:ext cx="8832109" cy="1594909"/>
      </dsp:txXfrm>
    </dsp:sp>
    <dsp:sp modelId="{3677A3F1-0375-47BC-8992-5B238329DC60}">
      <dsp:nvSpPr>
        <dsp:cNvPr id="0" name=""/>
        <dsp:cNvSpPr/>
      </dsp:nvSpPr>
      <dsp:spPr>
        <a:xfrm>
          <a:off x="159490" y="1913891"/>
          <a:ext cx="2247900" cy="127592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4AD69-8F5E-4153-946B-24405EC50719}">
      <dsp:nvSpPr>
        <dsp:cNvPr id="0" name=""/>
        <dsp:cNvSpPr/>
      </dsp:nvSpPr>
      <dsp:spPr>
        <a:xfrm>
          <a:off x="0" y="0"/>
          <a:ext cx="11239500" cy="143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 dirty="0"/>
            <a:t>Precision</a:t>
          </a:r>
          <a:r>
            <a:rPr lang="en-IN" sz="2800" b="0" i="0" kern="1200" dirty="0"/>
            <a:t>: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kern="1200" dirty="0"/>
            <a:t>Measures how many predicted churners are correct.
Important when marketing budget is limited (avoid wasting on non-churners)</a:t>
          </a:r>
          <a:endParaRPr lang="en-IN" sz="2000" kern="1200" dirty="0"/>
        </a:p>
      </dsp:txBody>
      <dsp:txXfrm>
        <a:off x="2391719" y="0"/>
        <a:ext cx="8847780" cy="1438194"/>
      </dsp:txXfrm>
    </dsp:sp>
    <dsp:sp modelId="{565000B5-35F4-464F-84DF-567030BB740C}">
      <dsp:nvSpPr>
        <dsp:cNvPr id="0" name=""/>
        <dsp:cNvSpPr/>
      </dsp:nvSpPr>
      <dsp:spPr>
        <a:xfrm>
          <a:off x="143819" y="143819"/>
          <a:ext cx="2247900" cy="11505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E9453C-F297-4F03-9BD9-8A6411889E17}">
      <dsp:nvSpPr>
        <dsp:cNvPr id="0" name=""/>
        <dsp:cNvSpPr/>
      </dsp:nvSpPr>
      <dsp:spPr>
        <a:xfrm>
          <a:off x="0" y="1582013"/>
          <a:ext cx="11239500" cy="143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 dirty="0"/>
            <a:t>Recall</a:t>
          </a:r>
          <a:r>
            <a:rPr lang="en-IN" sz="2800" b="0" i="0" kern="1200" dirty="0"/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kern="1200" dirty="0"/>
            <a:t>Measures how many actual churners are correctly identified.
Important when missing a churner (False Negative) is costly</a:t>
          </a:r>
        </a:p>
      </dsp:txBody>
      <dsp:txXfrm>
        <a:off x="2391719" y="1582013"/>
        <a:ext cx="8847780" cy="1438194"/>
      </dsp:txXfrm>
    </dsp:sp>
    <dsp:sp modelId="{0E30C54D-DA99-4EC7-BB7D-748F13DD7EF2}">
      <dsp:nvSpPr>
        <dsp:cNvPr id="0" name=""/>
        <dsp:cNvSpPr/>
      </dsp:nvSpPr>
      <dsp:spPr>
        <a:xfrm>
          <a:off x="143819" y="1725832"/>
          <a:ext cx="2247900" cy="11505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4AD69-8F5E-4153-946B-24405EC50719}">
      <dsp:nvSpPr>
        <dsp:cNvPr id="0" name=""/>
        <dsp:cNvSpPr/>
      </dsp:nvSpPr>
      <dsp:spPr>
        <a:xfrm>
          <a:off x="0" y="0"/>
          <a:ext cx="11239500" cy="143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 dirty="0"/>
            <a:t>Global Interpretability</a:t>
          </a:r>
          <a:r>
            <a:rPr lang="en-IN" sz="2800" b="0" i="0" kern="1200" dirty="0"/>
            <a:t>: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US" sz="2000" b="0" i="0" kern="1200" dirty="0"/>
            <a:t>Explain complex models to check distribution of feature importance &amp; effects.
Use SHAP (Shapley Additive Explanations) Summary Plot.</a:t>
          </a:r>
          <a:endParaRPr lang="en-IN" sz="2000" kern="1200" dirty="0"/>
        </a:p>
      </dsp:txBody>
      <dsp:txXfrm>
        <a:off x="2391719" y="0"/>
        <a:ext cx="8847780" cy="1438194"/>
      </dsp:txXfrm>
    </dsp:sp>
    <dsp:sp modelId="{565000B5-35F4-464F-84DF-567030BB740C}">
      <dsp:nvSpPr>
        <dsp:cNvPr id="0" name=""/>
        <dsp:cNvSpPr/>
      </dsp:nvSpPr>
      <dsp:spPr>
        <a:xfrm>
          <a:off x="143819" y="143819"/>
          <a:ext cx="2247900" cy="11505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E9453C-F297-4F03-9BD9-8A6411889E17}">
      <dsp:nvSpPr>
        <dsp:cNvPr id="0" name=""/>
        <dsp:cNvSpPr/>
      </dsp:nvSpPr>
      <dsp:spPr>
        <a:xfrm>
          <a:off x="0" y="1582013"/>
          <a:ext cx="11239500" cy="143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800" b="1" i="0" kern="1200" dirty="0"/>
            <a:t>Local Interpretability</a:t>
          </a:r>
          <a:r>
            <a:rPr lang="en-IN" sz="2800" b="0" i="0" kern="1200" dirty="0"/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Ø"/>
          </a:pPr>
          <a:r>
            <a:rPr lang="en-IN" sz="2000" b="0" i="0" kern="1200" dirty="0"/>
            <a:t>Explains predictions </a:t>
          </a:r>
          <a:r>
            <a:rPr lang="en-US" sz="2000" b="0" i="0" kern="1200" dirty="0"/>
            <a:t>by evaluating contributions of features to a single prediction.
Use SHAP (Shapley Values) for single instances.</a:t>
          </a:r>
        </a:p>
      </dsp:txBody>
      <dsp:txXfrm>
        <a:off x="2391719" y="1582013"/>
        <a:ext cx="8847780" cy="1438194"/>
      </dsp:txXfrm>
    </dsp:sp>
    <dsp:sp modelId="{0E30C54D-DA99-4EC7-BB7D-748F13DD7EF2}">
      <dsp:nvSpPr>
        <dsp:cNvPr id="0" name=""/>
        <dsp:cNvSpPr/>
      </dsp:nvSpPr>
      <dsp:spPr>
        <a:xfrm>
          <a:off x="143819" y="1725832"/>
          <a:ext cx="2247900" cy="11505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A1C2C-67EC-41A2-889E-D1E8F83BB55C}">
      <dsp:nvSpPr>
        <dsp:cNvPr id="0" name=""/>
        <dsp:cNvSpPr/>
      </dsp:nvSpPr>
      <dsp:spPr>
        <a:xfrm>
          <a:off x="276147" y="414209"/>
          <a:ext cx="1460930" cy="14609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4DA33-437A-49D7-A877-42DC935E143D}">
      <dsp:nvSpPr>
        <dsp:cNvPr id="0" name=""/>
        <dsp:cNvSpPr/>
      </dsp:nvSpPr>
      <dsp:spPr>
        <a:xfrm>
          <a:off x="582943" y="721004"/>
          <a:ext cx="847339" cy="847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029EF-B4C4-479B-A09D-0F13BA62620B}">
      <dsp:nvSpPr>
        <dsp:cNvPr id="0" name=""/>
        <dsp:cNvSpPr/>
      </dsp:nvSpPr>
      <dsp:spPr>
        <a:xfrm>
          <a:off x="1793653" y="414209"/>
          <a:ext cx="3956584" cy="1460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Segment Customers Based on Churn Risk. For drop-in, Immediate intervention for high-risk customers.</a:t>
          </a:r>
        </a:p>
      </dsp:txBody>
      <dsp:txXfrm>
        <a:off x="1793653" y="414209"/>
        <a:ext cx="3956584" cy="1460930"/>
      </dsp:txXfrm>
    </dsp:sp>
    <dsp:sp modelId="{C89B3E88-69CC-48A4-A259-4FED4BE0591D}">
      <dsp:nvSpPr>
        <dsp:cNvPr id="0" name=""/>
        <dsp:cNvSpPr/>
      </dsp:nvSpPr>
      <dsp:spPr>
        <a:xfrm>
          <a:off x="6350263" y="414209"/>
          <a:ext cx="1460930" cy="14609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7CDF7-A1A0-4230-819F-6D6734BB6A7C}">
      <dsp:nvSpPr>
        <dsp:cNvPr id="0" name=""/>
        <dsp:cNvSpPr/>
      </dsp:nvSpPr>
      <dsp:spPr>
        <a:xfrm>
          <a:off x="6657058" y="721004"/>
          <a:ext cx="847339" cy="847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A6072-1500-4719-B027-8A9103C83C8F}">
      <dsp:nvSpPr>
        <dsp:cNvPr id="0" name=""/>
        <dsp:cNvSpPr/>
      </dsp:nvSpPr>
      <dsp:spPr>
        <a:xfrm>
          <a:off x="8023920" y="414209"/>
          <a:ext cx="3644282" cy="1460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Key Churn Drivers like high charges, poor customer support and so on.</a:t>
          </a:r>
        </a:p>
      </dsp:txBody>
      <dsp:txXfrm>
        <a:off x="8023920" y="414209"/>
        <a:ext cx="3644282" cy="1460930"/>
      </dsp:txXfrm>
    </dsp:sp>
    <dsp:sp modelId="{662F97A3-6676-4DFA-BB6F-90480D2F5844}">
      <dsp:nvSpPr>
        <dsp:cNvPr id="0" name=""/>
        <dsp:cNvSpPr/>
      </dsp:nvSpPr>
      <dsp:spPr>
        <a:xfrm>
          <a:off x="276147" y="2643269"/>
          <a:ext cx="1460930" cy="14609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EF603-86F3-4A34-B421-B34D8BD3129D}">
      <dsp:nvSpPr>
        <dsp:cNvPr id="0" name=""/>
        <dsp:cNvSpPr/>
      </dsp:nvSpPr>
      <dsp:spPr>
        <a:xfrm>
          <a:off x="582943" y="2950065"/>
          <a:ext cx="847339" cy="8473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C8DC8-49CB-4D23-8691-5C21B10A4B58}">
      <dsp:nvSpPr>
        <dsp:cNvPr id="0" name=""/>
        <dsp:cNvSpPr/>
      </dsp:nvSpPr>
      <dsp:spPr>
        <a:xfrm>
          <a:off x="1793653" y="2643269"/>
          <a:ext cx="3956584" cy="1460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Recommend Actions for Each Segment. For instance, offer high discount to high-risk customers with high charges.</a:t>
          </a:r>
        </a:p>
      </dsp:txBody>
      <dsp:txXfrm>
        <a:off x="1793653" y="2643269"/>
        <a:ext cx="3956584" cy="1460930"/>
      </dsp:txXfrm>
    </dsp:sp>
    <dsp:sp modelId="{01336389-745C-46C4-9232-0830D04AAEBF}">
      <dsp:nvSpPr>
        <dsp:cNvPr id="0" name=""/>
        <dsp:cNvSpPr/>
      </dsp:nvSpPr>
      <dsp:spPr>
        <a:xfrm>
          <a:off x="6350263" y="2643269"/>
          <a:ext cx="1460930" cy="14609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FBE5E-1BC9-4795-9B00-833DBA55C74D}">
      <dsp:nvSpPr>
        <dsp:cNvPr id="0" name=""/>
        <dsp:cNvSpPr/>
      </dsp:nvSpPr>
      <dsp:spPr>
        <a:xfrm>
          <a:off x="6657058" y="2950065"/>
          <a:ext cx="847339" cy="8473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831CA-1DF2-493F-8603-DA8035E5DFDE}">
      <dsp:nvSpPr>
        <dsp:cNvPr id="0" name=""/>
        <dsp:cNvSpPr/>
      </dsp:nvSpPr>
      <dsp:spPr>
        <a:xfrm>
          <a:off x="8023920" y="2643269"/>
          <a:ext cx="3644282" cy="1460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 retention strategies by checking drop-in churn rate after implementing action recommended for high churn risk customers.</a:t>
          </a:r>
        </a:p>
      </dsp:txBody>
      <dsp:txXfrm>
        <a:off x="8023920" y="2643269"/>
        <a:ext cx="3644282" cy="1460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2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6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23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26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66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0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12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04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51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39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51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8F140-43A4-4455-B478-EBE5E164F0A7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37FD-2E0F-4736-80CC-7D9AA420B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26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utismileanyway.wordpress.com/2015/03/27/thank-you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F5B2A-0F00-ED2D-306B-CA915F468D60}"/>
              </a:ext>
            </a:extLst>
          </p:cNvPr>
          <p:cNvSpPr txBox="1"/>
          <p:nvPr/>
        </p:nvSpPr>
        <p:spPr>
          <a:xfrm>
            <a:off x="304800" y="196644"/>
            <a:ext cx="9891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Customer Churn Prediction </a:t>
            </a:r>
          </a:p>
          <a:p>
            <a:r>
              <a:rPr lang="en-US" sz="40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Sigmoid Case Study</a:t>
            </a:r>
            <a:endParaRPr lang="en-IN" sz="4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4829F-120D-C85D-E0CF-2178474B2D62}"/>
              </a:ext>
            </a:extLst>
          </p:cNvPr>
          <p:cNvSpPr txBox="1"/>
          <p:nvPr/>
        </p:nvSpPr>
        <p:spPr>
          <a:xfrm>
            <a:off x="658762" y="5877373"/>
            <a:ext cx="388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Abhishek Srivastava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7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09FA8-07DF-CCBF-4747-1B0448AF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302A90-82F8-0EA4-EDC5-3DE04DA3B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CAE016-D84C-52EB-84F7-0F76FB188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B00DA-4669-268B-18A2-F3583AB73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EF03CB-0F92-745C-CA9D-08064E19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DAE70-1417-BFE5-F846-B74B7D9C67C6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with more than 15% NULL Values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6E2E92-ED17-BE46-3AEF-6815AE22E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70262"/>
              </p:ext>
            </p:extLst>
          </p:nvPr>
        </p:nvGraphicFramePr>
        <p:xfrm>
          <a:off x="1813858" y="1655879"/>
          <a:ext cx="7882965" cy="186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285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1277851">
                  <a:extLst>
                    <a:ext uri="{9D8B030D-6E8A-4147-A177-3AD203B41FA5}">
                      <a16:colId xmlns:a16="http://schemas.microsoft.com/office/drawing/2014/main" val="1001699672"/>
                    </a:ext>
                  </a:extLst>
                </a:gridCol>
                <a:gridCol w="1359131">
                  <a:extLst>
                    <a:ext uri="{9D8B030D-6E8A-4147-A177-3AD203B41FA5}">
                      <a16:colId xmlns:a16="http://schemas.microsoft.com/office/drawing/2014/main" val="1873719668"/>
                    </a:ext>
                  </a:extLst>
                </a:gridCol>
                <a:gridCol w="1540349">
                  <a:extLst>
                    <a:ext uri="{9D8B030D-6E8A-4147-A177-3AD203B41FA5}">
                      <a16:colId xmlns:a16="http://schemas.microsoft.com/office/drawing/2014/main" val="142045241"/>
                    </a:ext>
                  </a:extLst>
                </a:gridCol>
                <a:gridCol w="1540349">
                  <a:extLst>
                    <a:ext uri="{9D8B030D-6E8A-4147-A177-3AD203B41FA5}">
                      <a16:colId xmlns:a16="http://schemas.microsoft.com/office/drawing/2014/main" val="655605538"/>
                    </a:ext>
                  </a:extLst>
                </a:gridCol>
              </a:tblGrid>
              <a:tr h="3822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 Type</a:t>
                      </a:r>
                      <a:endParaRPr lang="en-IN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Numerical Variables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 Variable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 Name</a:t>
                      </a:r>
                      <a:endParaRPr lang="en-IN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Var189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Var94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Var126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Var225</a:t>
                      </a:r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 %</a:t>
                      </a:r>
                      <a:endParaRPr lang="en-IN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57.9%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44.7%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52.2%</a:t>
                      </a:r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3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Correlation Value</a:t>
                      </a:r>
                      <a:endParaRPr lang="en-IN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7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</a:t>
                      </a:r>
                      <a:endParaRPr lang="en-IN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18.198</a:t>
                      </a:r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3282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8190D6-88B6-2EBC-17F0-D233D8F9E5DF}"/>
              </a:ext>
            </a:extLst>
          </p:cNvPr>
          <p:cNvSpPr txBox="1"/>
          <p:nvPr/>
        </p:nvSpPr>
        <p:spPr>
          <a:xfrm>
            <a:off x="188259" y="3897999"/>
            <a:ext cx="6149788" cy="2539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IN" b="1" dirty="0"/>
              <a:t>Numerical Variables</a:t>
            </a:r>
            <a:r>
              <a:rPr lang="en-IN" dirty="0"/>
              <a:t>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/>
              <a:t>Drop Var94 because the correlation (-0.015) is very weak.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Impute Var189 &amp; Var126 using a suitable method:</a:t>
            </a:r>
          </a:p>
          <a:p>
            <a:pPr marL="612000" indent="-252000" algn="just">
              <a:buFont typeface="Wingdings" panose="05000000000000000000" pitchFamily="2" charset="2"/>
              <a:buChar char="ü"/>
            </a:pPr>
            <a:r>
              <a:rPr lang="en-IN" dirty="0"/>
              <a:t>If the data is normally distributed, use mean imputation.</a:t>
            </a:r>
          </a:p>
          <a:p>
            <a:pPr marL="612000" indent="-252000" algn="just">
              <a:buFont typeface="Wingdings" panose="05000000000000000000" pitchFamily="2" charset="2"/>
              <a:buChar char="ü"/>
            </a:pPr>
            <a:r>
              <a:rPr lang="en-IN" dirty="0"/>
              <a:t>For Var 126, </a:t>
            </a:r>
            <a:r>
              <a:rPr lang="en-US" dirty="0"/>
              <a:t>KNN Imputation can be used. Median can also be used if computational cost is high</a:t>
            </a:r>
            <a:r>
              <a:rPr lang="en-IN" dirty="0"/>
              <a:t>.</a:t>
            </a:r>
          </a:p>
          <a:p>
            <a:pPr marL="612000" indent="-252000" algn="just">
              <a:buFont typeface="Wingdings" panose="05000000000000000000" pitchFamily="2" charset="2"/>
              <a:buChar char="ü"/>
            </a:pPr>
            <a:r>
              <a:rPr lang="en-US" dirty="0"/>
              <a:t>KNN or Predictive Imputation as Var 189 has the strongest correlation with output variable</a:t>
            </a:r>
            <a:r>
              <a:rPr lang="en-IN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C574F-37BB-16E3-4964-92CD0362B3F9}"/>
              </a:ext>
            </a:extLst>
          </p:cNvPr>
          <p:cNvSpPr txBox="1"/>
          <p:nvPr/>
        </p:nvSpPr>
        <p:spPr>
          <a:xfrm>
            <a:off x="6674231" y="3899648"/>
            <a:ext cx="5275730" cy="2539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IN" b="1" dirty="0"/>
              <a:t>Categorical Variable</a:t>
            </a:r>
            <a:r>
              <a:rPr lang="en-IN" dirty="0"/>
              <a:t>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/>
              <a:t>Var225 </a:t>
            </a:r>
            <a:r>
              <a:rPr lang="en-US" dirty="0"/>
              <a:t>has a high Chi-Square, it's significant and should not be dropped</a:t>
            </a:r>
            <a:r>
              <a:rPr lang="en-I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Imputation options:</a:t>
            </a:r>
          </a:p>
          <a:p>
            <a:pPr marL="612000" indent="-252000" algn="just">
              <a:buFont typeface="Wingdings" panose="05000000000000000000" pitchFamily="2" charset="2"/>
              <a:buChar char="ü"/>
            </a:pPr>
            <a:r>
              <a:rPr lang="en-US" dirty="0"/>
              <a:t>Fill missing values with the most frequent category (mode).</a:t>
            </a:r>
          </a:p>
          <a:p>
            <a:pPr marL="612000" indent="-252000" algn="just">
              <a:buFont typeface="Wingdings" panose="05000000000000000000" pitchFamily="2" charset="2"/>
              <a:buChar char="ü"/>
            </a:pPr>
            <a:r>
              <a:rPr lang="en-US" dirty="0"/>
              <a:t> Introduce a new category called "Missing“ as the Var225 has only 3 unique values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33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01E26-6333-5D02-7DC3-C1A29678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232AE5-1700-C91D-90C5-957ADF4DC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ED23DD-19E5-27EB-5921-C32F8E519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283B1-68FF-604F-2648-BB3015F73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B80C15-DA89-9D49-B4FC-E5FF46F7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E3757-B62E-37E3-B172-4A756AA545B0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Remaining Numerical Variable Imputation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C89324-66E5-88DE-C41B-DC5880920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24654"/>
              </p:ext>
            </p:extLst>
          </p:nvPr>
        </p:nvGraphicFramePr>
        <p:xfrm>
          <a:off x="573740" y="1655879"/>
          <a:ext cx="10711480" cy="436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808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2236452">
                  <a:extLst>
                    <a:ext uri="{9D8B030D-6E8A-4147-A177-3AD203B41FA5}">
                      <a16:colId xmlns:a16="http://schemas.microsoft.com/office/drawing/2014/main" val="3288746805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477229961"/>
                    </a:ext>
                  </a:extLst>
                </a:gridCol>
                <a:gridCol w="3274695">
                  <a:extLst>
                    <a:ext uri="{9D8B030D-6E8A-4147-A177-3AD203B41FA5}">
                      <a16:colId xmlns:a16="http://schemas.microsoft.com/office/drawing/2014/main" val="2667361921"/>
                    </a:ext>
                  </a:extLst>
                </a:gridCol>
              </a:tblGrid>
              <a:tr h="573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Numerical Var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Imputation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1609343"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10-15%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Median Imputation</a:t>
                      </a:r>
                      <a:endParaRPr lang="en-I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For moderate missing values (≤ 15%), since it is robust against outliers.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1153856">
                <a:tc>
                  <a:txBody>
                    <a:bodyPr/>
                    <a:lstStyle/>
                    <a:p>
                      <a:pPr algn="ctr" fontAlgn="ctr"/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10-11%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Drop</a:t>
                      </a:r>
                      <a:endParaRPr lang="en-I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Low correlation &amp; not highly significant.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077128"/>
                  </a:ext>
                </a:extLst>
              </a:tr>
              <a:tr h="1033192">
                <a:tc>
                  <a:txBody>
                    <a:bodyPr/>
                    <a:lstStyle/>
                    <a:p>
                      <a:pPr algn="ctr" fontAlgn="ctr"/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10.02%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Drop</a:t>
                      </a:r>
                      <a:endParaRPr lang="en-IN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correlation &amp; not highly significant.</a:t>
                      </a:r>
                      <a:r>
                        <a:rPr lang="en-IN" sz="1800" dirty="0"/>
                        <a:t> Also, the variance is very 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865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47E69A-03AC-225D-7CDB-A088F6BC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5341"/>
              </p:ext>
            </p:extLst>
          </p:nvPr>
        </p:nvGraphicFramePr>
        <p:xfrm>
          <a:off x="817244" y="2331294"/>
          <a:ext cx="2253616" cy="138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808">
                  <a:extLst>
                    <a:ext uri="{9D8B030D-6E8A-4147-A177-3AD203B41FA5}">
                      <a16:colId xmlns:a16="http://schemas.microsoft.com/office/drawing/2014/main" val="1617376031"/>
                    </a:ext>
                  </a:extLst>
                </a:gridCol>
                <a:gridCol w="1126808">
                  <a:extLst>
                    <a:ext uri="{9D8B030D-6E8A-4147-A177-3AD203B41FA5}">
                      <a16:colId xmlns:a16="http://schemas.microsoft.com/office/drawing/2014/main" val="1266637368"/>
                    </a:ext>
                  </a:extLst>
                </a:gridCol>
              </a:tblGrid>
              <a:tr h="262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Var125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Var149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8920552"/>
                  </a:ext>
                </a:extLst>
              </a:tr>
              <a:tr h="262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Var13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Var6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2897"/>
                  </a:ext>
                </a:extLst>
              </a:tr>
              <a:tr h="262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Var140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Var7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160001"/>
                  </a:ext>
                </a:extLst>
              </a:tr>
              <a:tr h="2620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Var144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Var81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49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0B3DD1-F19B-9FA3-99F7-9D61EBA2A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86596"/>
              </p:ext>
            </p:extLst>
          </p:nvPr>
        </p:nvGraphicFramePr>
        <p:xfrm>
          <a:off x="784859" y="3921969"/>
          <a:ext cx="2253616" cy="103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808">
                  <a:extLst>
                    <a:ext uri="{9D8B030D-6E8A-4147-A177-3AD203B41FA5}">
                      <a16:colId xmlns:a16="http://schemas.microsoft.com/office/drawing/2014/main" val="1617376031"/>
                    </a:ext>
                  </a:extLst>
                </a:gridCol>
                <a:gridCol w="1126808">
                  <a:extLst>
                    <a:ext uri="{9D8B030D-6E8A-4147-A177-3AD203B41FA5}">
                      <a16:colId xmlns:a16="http://schemas.microsoft.com/office/drawing/2014/main" val="1266637368"/>
                    </a:ext>
                  </a:extLst>
                </a:gridCol>
              </a:tblGrid>
              <a:tr h="3392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Var74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Var28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8920552"/>
                  </a:ext>
                </a:extLst>
              </a:tr>
              <a:tr h="3392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Var153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Var160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2897"/>
                  </a:ext>
                </a:extLst>
              </a:tr>
              <a:tr h="3392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Var76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16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FDFEEB-29F4-D181-3877-AFAFD0EE8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75630"/>
              </p:ext>
            </p:extLst>
          </p:nvPr>
        </p:nvGraphicFramePr>
        <p:xfrm>
          <a:off x="851534" y="5347118"/>
          <a:ext cx="2253616" cy="3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808">
                  <a:extLst>
                    <a:ext uri="{9D8B030D-6E8A-4147-A177-3AD203B41FA5}">
                      <a16:colId xmlns:a16="http://schemas.microsoft.com/office/drawing/2014/main" val="1617376031"/>
                    </a:ext>
                  </a:extLst>
                </a:gridCol>
                <a:gridCol w="1126808">
                  <a:extLst>
                    <a:ext uri="{9D8B030D-6E8A-4147-A177-3AD203B41FA5}">
                      <a16:colId xmlns:a16="http://schemas.microsoft.com/office/drawing/2014/main" val="1266637368"/>
                    </a:ext>
                  </a:extLst>
                </a:gridCol>
              </a:tblGrid>
              <a:tr h="3392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Var143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Var173</a:t>
                      </a:r>
                      <a:endParaRPr lang="en-IN" sz="1800" dirty="0"/>
                    </a:p>
                  </a:txBody>
                  <a:tcPr marL="0" marR="0" marT="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892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96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EBF3E-899B-F0D3-38D1-C584F5AF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A4E93E-711A-C04F-B2D1-8082E9E37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E348A-6F77-6537-5F69-5EB52C8DD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2028E-237E-E783-8A6C-9247F3A51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81D10-AC89-F20A-961C-5280FF292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1F899-916F-F7B6-54E1-B4BB24D14A98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Remaining Categorical Variable Imputation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4C5268-3B44-63A2-4789-D18E7C25E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32082"/>
              </p:ext>
            </p:extLst>
          </p:nvPr>
        </p:nvGraphicFramePr>
        <p:xfrm>
          <a:off x="564776" y="1817240"/>
          <a:ext cx="11373750" cy="450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945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1819419">
                  <a:extLst>
                    <a:ext uri="{9D8B030D-6E8A-4147-A177-3AD203B41FA5}">
                      <a16:colId xmlns:a16="http://schemas.microsoft.com/office/drawing/2014/main" val="655605538"/>
                    </a:ext>
                  </a:extLst>
                </a:gridCol>
                <a:gridCol w="1638429">
                  <a:extLst>
                    <a:ext uri="{9D8B030D-6E8A-4147-A177-3AD203B41FA5}">
                      <a16:colId xmlns:a16="http://schemas.microsoft.com/office/drawing/2014/main" val="3288746805"/>
                    </a:ext>
                  </a:extLst>
                </a:gridCol>
                <a:gridCol w="1562223">
                  <a:extLst>
                    <a:ext uri="{9D8B030D-6E8A-4147-A177-3AD203B41FA5}">
                      <a16:colId xmlns:a16="http://schemas.microsoft.com/office/drawing/2014/main" val="1522636650"/>
                    </a:ext>
                  </a:extLst>
                </a:gridCol>
                <a:gridCol w="4524734">
                  <a:extLst>
                    <a:ext uri="{9D8B030D-6E8A-4147-A177-3AD203B41FA5}">
                      <a16:colId xmlns:a16="http://schemas.microsoft.com/office/drawing/2014/main" val="98488888"/>
                    </a:ext>
                  </a:extLst>
                </a:gridCol>
              </a:tblGrid>
              <a:tr h="562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Categorical Var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 Values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Imputation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7641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1.41%</a:t>
                      </a:r>
                      <a:endParaRPr lang="en-IN" sz="1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 Imputation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Both variables have very few unique values, the most frequent category (mode) is the best option.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545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3.87%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964362"/>
                  </a:ext>
                </a:extLst>
              </a:tr>
              <a:tr h="8151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5073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0.008%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Very few missing values &amp; high cardinality, so mode imputation will not introduce bias.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40107"/>
                  </a:ext>
                </a:extLst>
              </a:tr>
              <a:tr h="545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11.06%</a:t>
                      </a:r>
                      <a:endParaRPr lang="en-IN" sz="1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 ‘Missing Category’</a:t>
                      </a:r>
                      <a:endParaRPr lang="en-IN" sz="1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285750" indent="-285750" algn="l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Var206 has 21 categories, so mode imputation may not be ideal.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Var192 &amp; Var197 have high cardinality, so mode imputation may distort distributions.</a:t>
                      </a:r>
                    </a:p>
                    <a:p>
                      <a:pPr marL="285750" indent="-285750" algn="l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/>
                        <a:t>Adding a new "Missing" category keeps all data without introducing bias.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032211"/>
                  </a:ext>
                </a:extLst>
              </a:tr>
              <a:tr h="545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0.74%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231311"/>
                  </a:ext>
                </a:extLst>
              </a:tr>
              <a:tr h="7303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225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0.29%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077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8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98148-5C65-88D7-F655-52061DCA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4985F3-96FB-5585-C931-595C6C822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F098A-83CB-6A3F-E8DA-D86484B3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2A6E62-964C-06A9-24C6-6900B8755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98186-B909-78E2-BEF8-16AF4650E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1CBDF-3A36-271B-06C1-B0EDCF094806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Pre-Model Building Steps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708EB-C11B-5D6B-97E0-FCAA7B1AC4BC}"/>
              </a:ext>
            </a:extLst>
          </p:cNvPr>
          <p:cNvSpPr/>
          <p:nvPr/>
        </p:nvSpPr>
        <p:spPr>
          <a:xfrm>
            <a:off x="793" y="1743075"/>
            <a:ext cx="8402638" cy="1088236"/>
          </a:xfrm>
          <a:prstGeom prst="rect">
            <a:avLst/>
          </a:prstGeom>
          <a:solidFill>
            <a:srgbClr val="5CA14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0B859B2F-E1E8-6E50-CFCE-C21072D832CC}"/>
              </a:ext>
            </a:extLst>
          </p:cNvPr>
          <p:cNvSpPr>
            <a:spLocks/>
          </p:cNvSpPr>
          <p:nvPr/>
        </p:nvSpPr>
        <p:spPr bwMode="auto">
          <a:xfrm>
            <a:off x="6655427" y="1743075"/>
            <a:ext cx="1748004" cy="1088236"/>
          </a:xfrm>
          <a:custGeom>
            <a:avLst/>
            <a:gdLst>
              <a:gd name="T0" fmla="*/ 1510 w 1524"/>
              <a:gd name="T1" fmla="*/ 0 h 1002"/>
              <a:gd name="T2" fmla="*/ 1524 w 1524"/>
              <a:gd name="T3" fmla="*/ 1002 h 1002"/>
              <a:gd name="T4" fmla="*/ 0 w 1524"/>
              <a:gd name="T5" fmla="*/ 901 h 1002"/>
              <a:gd name="T6" fmla="*/ 269 w 1524"/>
              <a:gd name="T7" fmla="*/ 366 h 1002"/>
              <a:gd name="T8" fmla="*/ 399 w 1524"/>
              <a:gd name="T9" fmla="*/ 86 h 1002"/>
              <a:gd name="T10" fmla="*/ 1510 w 1524"/>
              <a:gd name="T11" fmla="*/ 0 h 1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4" h="1002">
                <a:moveTo>
                  <a:pt x="1510" y="0"/>
                </a:moveTo>
                <a:lnTo>
                  <a:pt x="1524" y="1002"/>
                </a:lnTo>
                <a:lnTo>
                  <a:pt x="0" y="901"/>
                </a:lnTo>
                <a:lnTo>
                  <a:pt x="269" y="366"/>
                </a:lnTo>
                <a:lnTo>
                  <a:pt x="399" y="86"/>
                </a:lnTo>
                <a:lnTo>
                  <a:pt x="1510" y="0"/>
                </a:lnTo>
                <a:close/>
              </a:path>
            </a:pathLst>
          </a:custGeom>
          <a:solidFill>
            <a:srgbClr val="5CA147">
              <a:lumMod val="50000"/>
            </a:srgb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AF2DF56D-D0A6-7274-FC9F-5D2CB6943008}"/>
              </a:ext>
            </a:extLst>
          </p:cNvPr>
          <p:cNvSpPr>
            <a:spLocks/>
          </p:cNvSpPr>
          <p:nvPr/>
        </p:nvSpPr>
        <p:spPr bwMode="auto">
          <a:xfrm>
            <a:off x="6630193" y="1671781"/>
            <a:ext cx="1352295" cy="1021985"/>
          </a:xfrm>
          <a:custGeom>
            <a:avLst/>
            <a:gdLst>
              <a:gd name="T0" fmla="*/ 779 w 1179"/>
              <a:gd name="T1" fmla="*/ 0 h 941"/>
              <a:gd name="T2" fmla="*/ 883 w 1179"/>
              <a:gd name="T3" fmla="*/ 126 h 941"/>
              <a:gd name="T4" fmla="*/ 1179 w 1179"/>
              <a:gd name="T5" fmla="*/ 892 h 941"/>
              <a:gd name="T6" fmla="*/ 0 w 1179"/>
              <a:gd name="T7" fmla="*/ 941 h 941"/>
              <a:gd name="T8" fmla="*/ 127 w 1179"/>
              <a:gd name="T9" fmla="*/ 55 h 941"/>
              <a:gd name="T10" fmla="*/ 779 w 1179"/>
              <a:gd name="T11" fmla="*/ 0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9" h="941">
                <a:moveTo>
                  <a:pt x="779" y="0"/>
                </a:moveTo>
                <a:lnTo>
                  <a:pt x="883" y="126"/>
                </a:lnTo>
                <a:lnTo>
                  <a:pt x="1179" y="892"/>
                </a:lnTo>
                <a:lnTo>
                  <a:pt x="0" y="941"/>
                </a:lnTo>
                <a:lnTo>
                  <a:pt x="127" y="55"/>
                </a:lnTo>
                <a:lnTo>
                  <a:pt x="779" y="0"/>
                </a:lnTo>
                <a:close/>
              </a:path>
            </a:pathLst>
          </a:custGeom>
          <a:solidFill>
            <a:srgbClr val="C0D62E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509507BD-6033-E2AA-936A-76DD2FD6E216}"/>
              </a:ext>
            </a:extLst>
          </p:cNvPr>
          <p:cNvSpPr>
            <a:spLocks/>
          </p:cNvSpPr>
          <p:nvPr/>
        </p:nvSpPr>
        <p:spPr bwMode="auto">
          <a:xfrm>
            <a:off x="6768978" y="1652733"/>
            <a:ext cx="1233009" cy="953048"/>
          </a:xfrm>
          <a:custGeom>
            <a:avLst/>
            <a:gdLst>
              <a:gd name="T0" fmla="*/ 278 w 1075"/>
              <a:gd name="T1" fmla="*/ 0 h 1027"/>
              <a:gd name="T2" fmla="*/ 852 w 1075"/>
              <a:gd name="T3" fmla="*/ 33 h 1027"/>
              <a:gd name="T4" fmla="*/ 1075 w 1075"/>
              <a:gd name="T5" fmla="*/ 1027 h 1027"/>
              <a:gd name="T6" fmla="*/ 0 w 1075"/>
              <a:gd name="T7" fmla="*/ 939 h 1027"/>
              <a:gd name="T8" fmla="*/ 278 w 1075"/>
              <a:gd name="T9" fmla="*/ 0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5" h="1027">
                <a:moveTo>
                  <a:pt x="278" y="0"/>
                </a:moveTo>
                <a:lnTo>
                  <a:pt x="852" y="33"/>
                </a:lnTo>
                <a:lnTo>
                  <a:pt x="1075" y="1027"/>
                </a:lnTo>
                <a:lnTo>
                  <a:pt x="0" y="939"/>
                </a:lnTo>
                <a:lnTo>
                  <a:pt x="278" y="0"/>
                </a:lnTo>
                <a:close/>
              </a:path>
            </a:pathLst>
          </a:custGeom>
          <a:solidFill>
            <a:srgbClr val="5CA14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182880" tIns="274320" rIns="182880" bIns="182880" numCol="1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05D9D-2E6F-29A2-BF86-13D71D4C3FE9}"/>
              </a:ext>
            </a:extLst>
          </p:cNvPr>
          <p:cNvSpPr/>
          <p:nvPr/>
        </p:nvSpPr>
        <p:spPr>
          <a:xfrm flipH="1">
            <a:off x="3398040" y="2986696"/>
            <a:ext cx="8793163" cy="1088236"/>
          </a:xfrm>
          <a:prstGeom prst="rect">
            <a:avLst/>
          </a:prstGeom>
          <a:solidFill>
            <a:srgbClr val="C8362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2F84CA4B-00CE-6B8C-60E6-0C9CCDFE43AD}"/>
              </a:ext>
            </a:extLst>
          </p:cNvPr>
          <p:cNvSpPr>
            <a:spLocks/>
          </p:cNvSpPr>
          <p:nvPr/>
        </p:nvSpPr>
        <p:spPr bwMode="auto">
          <a:xfrm flipH="1">
            <a:off x="3398040" y="2994792"/>
            <a:ext cx="1392881" cy="1086547"/>
          </a:xfrm>
          <a:custGeom>
            <a:avLst/>
            <a:gdLst>
              <a:gd name="T0" fmla="*/ 1077 w 1077"/>
              <a:gd name="T1" fmla="*/ 0 h 950"/>
              <a:gd name="T2" fmla="*/ 1077 w 1077"/>
              <a:gd name="T3" fmla="*/ 950 h 950"/>
              <a:gd name="T4" fmla="*/ 0 w 1077"/>
              <a:gd name="T5" fmla="*/ 897 h 950"/>
              <a:gd name="T6" fmla="*/ 212 w 1077"/>
              <a:gd name="T7" fmla="*/ 229 h 950"/>
              <a:gd name="T8" fmla="*/ 333 w 1077"/>
              <a:gd name="T9" fmla="*/ 17 h 950"/>
              <a:gd name="T10" fmla="*/ 1077 w 1077"/>
              <a:gd name="T11" fmla="*/ 0 h 950"/>
              <a:gd name="connsiteX0" fmla="*/ 10000 w 10000"/>
              <a:gd name="connsiteY0" fmla="*/ 0 h 10239"/>
              <a:gd name="connsiteX1" fmla="*/ 9971 w 10000"/>
              <a:gd name="connsiteY1" fmla="*/ 10239 h 10239"/>
              <a:gd name="connsiteX2" fmla="*/ 0 w 10000"/>
              <a:gd name="connsiteY2" fmla="*/ 9442 h 10239"/>
              <a:gd name="connsiteX3" fmla="*/ 1968 w 10000"/>
              <a:gd name="connsiteY3" fmla="*/ 2411 h 10239"/>
              <a:gd name="connsiteX4" fmla="*/ 3092 w 10000"/>
              <a:gd name="connsiteY4" fmla="*/ 179 h 10239"/>
              <a:gd name="connsiteX5" fmla="*/ 10000 w 10000"/>
              <a:gd name="connsiteY5" fmla="*/ 0 h 10239"/>
              <a:gd name="connsiteX0" fmla="*/ 10000 w 10000"/>
              <a:gd name="connsiteY0" fmla="*/ 0 h 10345"/>
              <a:gd name="connsiteX1" fmla="*/ 9971 w 10000"/>
              <a:gd name="connsiteY1" fmla="*/ 10345 h 10345"/>
              <a:gd name="connsiteX2" fmla="*/ 0 w 10000"/>
              <a:gd name="connsiteY2" fmla="*/ 9442 h 10345"/>
              <a:gd name="connsiteX3" fmla="*/ 1968 w 10000"/>
              <a:gd name="connsiteY3" fmla="*/ 2411 h 10345"/>
              <a:gd name="connsiteX4" fmla="*/ 3092 w 10000"/>
              <a:gd name="connsiteY4" fmla="*/ 179 h 10345"/>
              <a:gd name="connsiteX5" fmla="*/ 10000 w 10000"/>
              <a:gd name="connsiteY5" fmla="*/ 0 h 10345"/>
              <a:gd name="connsiteX0" fmla="*/ 10000 w 10000"/>
              <a:gd name="connsiteY0" fmla="*/ 0 h 10531"/>
              <a:gd name="connsiteX1" fmla="*/ 9971 w 10000"/>
              <a:gd name="connsiteY1" fmla="*/ 10531 h 10531"/>
              <a:gd name="connsiteX2" fmla="*/ 0 w 10000"/>
              <a:gd name="connsiteY2" fmla="*/ 9442 h 10531"/>
              <a:gd name="connsiteX3" fmla="*/ 1968 w 10000"/>
              <a:gd name="connsiteY3" fmla="*/ 2411 h 10531"/>
              <a:gd name="connsiteX4" fmla="*/ 3092 w 10000"/>
              <a:gd name="connsiteY4" fmla="*/ 179 h 10531"/>
              <a:gd name="connsiteX5" fmla="*/ 10000 w 10000"/>
              <a:gd name="connsiteY5" fmla="*/ 0 h 10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531">
                <a:moveTo>
                  <a:pt x="10000" y="0"/>
                </a:moveTo>
                <a:cubicBezTo>
                  <a:pt x="9990" y="3413"/>
                  <a:pt x="9981" y="7118"/>
                  <a:pt x="9971" y="10531"/>
                </a:cubicBezTo>
                <a:lnTo>
                  <a:pt x="0" y="9442"/>
                </a:lnTo>
                <a:lnTo>
                  <a:pt x="1968" y="2411"/>
                </a:lnTo>
                <a:lnTo>
                  <a:pt x="3092" y="179"/>
                </a:lnTo>
                <a:lnTo>
                  <a:pt x="10000" y="0"/>
                </a:lnTo>
                <a:close/>
              </a:path>
            </a:pathLst>
          </a:custGeom>
          <a:solidFill>
            <a:srgbClr val="C83626">
              <a:lumMod val="50000"/>
            </a:srgb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8AE1C83-F937-13EF-7A8B-07BAAAEB15CF}"/>
              </a:ext>
            </a:extLst>
          </p:cNvPr>
          <p:cNvSpPr>
            <a:spLocks/>
          </p:cNvSpPr>
          <p:nvPr/>
        </p:nvSpPr>
        <p:spPr bwMode="auto">
          <a:xfrm flipH="1">
            <a:off x="3448481" y="2899643"/>
            <a:ext cx="1659300" cy="1087150"/>
          </a:xfrm>
          <a:custGeom>
            <a:avLst/>
            <a:gdLst>
              <a:gd name="T0" fmla="*/ 1069 w 1283"/>
              <a:gd name="T1" fmla="*/ 0 h 1001"/>
              <a:gd name="T2" fmla="*/ 1283 w 1283"/>
              <a:gd name="T3" fmla="*/ 848 h 1001"/>
              <a:gd name="T4" fmla="*/ 236 w 1283"/>
              <a:gd name="T5" fmla="*/ 1001 h 1001"/>
              <a:gd name="T6" fmla="*/ 0 w 1283"/>
              <a:gd name="T7" fmla="*/ 155 h 1001"/>
              <a:gd name="T8" fmla="*/ 1069 w 1283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3" h="1001">
                <a:moveTo>
                  <a:pt x="1069" y="0"/>
                </a:moveTo>
                <a:lnTo>
                  <a:pt x="1283" y="848"/>
                </a:lnTo>
                <a:lnTo>
                  <a:pt x="236" y="1001"/>
                </a:lnTo>
                <a:lnTo>
                  <a:pt x="0" y="155"/>
                </a:lnTo>
                <a:lnTo>
                  <a:pt x="1069" y="0"/>
                </a:lnTo>
                <a:close/>
              </a:path>
            </a:pathLst>
          </a:custGeom>
          <a:solidFill>
            <a:srgbClr val="C83626">
              <a:lumMod val="40000"/>
              <a:lumOff val="60000"/>
            </a:srgb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3AE9DB8-D00B-9EB6-3E31-094456B0D568}"/>
              </a:ext>
            </a:extLst>
          </p:cNvPr>
          <p:cNvSpPr>
            <a:spLocks/>
          </p:cNvSpPr>
          <p:nvPr/>
        </p:nvSpPr>
        <p:spPr bwMode="auto">
          <a:xfrm flipH="1">
            <a:off x="3429428" y="2862607"/>
            <a:ext cx="1237685" cy="920982"/>
          </a:xfrm>
          <a:custGeom>
            <a:avLst/>
            <a:gdLst>
              <a:gd name="T0" fmla="*/ 743 w 957"/>
              <a:gd name="T1" fmla="*/ 0 h 848"/>
              <a:gd name="T2" fmla="*/ 957 w 957"/>
              <a:gd name="T3" fmla="*/ 848 h 848"/>
              <a:gd name="T4" fmla="*/ 0 w 957"/>
              <a:gd name="T5" fmla="*/ 813 h 848"/>
              <a:gd name="T6" fmla="*/ 23 w 957"/>
              <a:gd name="T7" fmla="*/ 208 h 848"/>
              <a:gd name="T8" fmla="*/ 743 w 957"/>
              <a:gd name="T9" fmla="*/ 0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7" h="848">
                <a:moveTo>
                  <a:pt x="743" y="0"/>
                </a:moveTo>
                <a:lnTo>
                  <a:pt x="957" y="848"/>
                </a:lnTo>
                <a:lnTo>
                  <a:pt x="0" y="813"/>
                </a:lnTo>
                <a:lnTo>
                  <a:pt x="23" y="208"/>
                </a:lnTo>
                <a:lnTo>
                  <a:pt x="743" y="0"/>
                </a:lnTo>
                <a:close/>
              </a:path>
            </a:pathLst>
          </a:custGeom>
          <a:solidFill>
            <a:srgbClr val="C83626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182880" tIns="365760" rIns="274320" bIns="182880" numCol="1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C8E60E2-6BEF-5B88-1F8E-E1AB8CFD73E9}"/>
              </a:ext>
            </a:extLst>
          </p:cNvPr>
          <p:cNvSpPr/>
          <p:nvPr/>
        </p:nvSpPr>
        <p:spPr>
          <a:xfrm>
            <a:off x="24533" y="4262208"/>
            <a:ext cx="8753158" cy="1090842"/>
          </a:xfrm>
          <a:custGeom>
            <a:avLst/>
            <a:gdLst>
              <a:gd name="connsiteX0" fmla="*/ 0 w 8402638"/>
              <a:gd name="connsiteY0" fmla="*/ 0 h 1590675"/>
              <a:gd name="connsiteX1" fmla="*/ 8402638 w 8402638"/>
              <a:gd name="connsiteY1" fmla="*/ 0 h 1590675"/>
              <a:gd name="connsiteX2" fmla="*/ 8402638 w 8402638"/>
              <a:gd name="connsiteY2" fmla="*/ 1590675 h 1590675"/>
              <a:gd name="connsiteX3" fmla="*/ 0 w 8402638"/>
              <a:gd name="connsiteY3" fmla="*/ 1590675 h 1590675"/>
              <a:gd name="connsiteX4" fmla="*/ 0 w 8402638"/>
              <a:gd name="connsiteY4" fmla="*/ 0 h 1590675"/>
              <a:gd name="connsiteX0" fmla="*/ 0 w 8421688"/>
              <a:gd name="connsiteY0" fmla="*/ 0 h 1590675"/>
              <a:gd name="connsiteX1" fmla="*/ 8402638 w 8421688"/>
              <a:gd name="connsiteY1" fmla="*/ 0 h 1590675"/>
              <a:gd name="connsiteX2" fmla="*/ 8421688 w 8421688"/>
              <a:gd name="connsiteY2" fmla="*/ 1590675 h 1590675"/>
              <a:gd name="connsiteX3" fmla="*/ 0 w 8421688"/>
              <a:gd name="connsiteY3" fmla="*/ 1590675 h 1590675"/>
              <a:gd name="connsiteX4" fmla="*/ 0 w 8421688"/>
              <a:gd name="connsiteY4" fmla="*/ 0 h 1590675"/>
              <a:gd name="connsiteX0" fmla="*/ 0 w 8450263"/>
              <a:gd name="connsiteY0" fmla="*/ 0 h 1590675"/>
              <a:gd name="connsiteX1" fmla="*/ 8402638 w 8450263"/>
              <a:gd name="connsiteY1" fmla="*/ 0 h 1590675"/>
              <a:gd name="connsiteX2" fmla="*/ 8450263 w 8450263"/>
              <a:gd name="connsiteY2" fmla="*/ 1590675 h 1590675"/>
              <a:gd name="connsiteX3" fmla="*/ 0 w 8450263"/>
              <a:gd name="connsiteY3" fmla="*/ 1590675 h 1590675"/>
              <a:gd name="connsiteX4" fmla="*/ 0 w 8450263"/>
              <a:gd name="connsiteY4" fmla="*/ 0 h 1590675"/>
              <a:gd name="connsiteX0" fmla="*/ 0 w 8526463"/>
              <a:gd name="connsiteY0" fmla="*/ 0 h 1590675"/>
              <a:gd name="connsiteX1" fmla="*/ 8402638 w 8526463"/>
              <a:gd name="connsiteY1" fmla="*/ 0 h 1590675"/>
              <a:gd name="connsiteX2" fmla="*/ 8526463 w 8526463"/>
              <a:gd name="connsiteY2" fmla="*/ 1590675 h 1590675"/>
              <a:gd name="connsiteX3" fmla="*/ 0 w 8526463"/>
              <a:gd name="connsiteY3" fmla="*/ 1590675 h 1590675"/>
              <a:gd name="connsiteX4" fmla="*/ 0 w 8526463"/>
              <a:gd name="connsiteY4" fmla="*/ 0 h 1590675"/>
              <a:gd name="connsiteX0" fmla="*/ 0 w 8650288"/>
              <a:gd name="connsiteY0" fmla="*/ 0 h 1590675"/>
              <a:gd name="connsiteX1" fmla="*/ 8402638 w 8650288"/>
              <a:gd name="connsiteY1" fmla="*/ 0 h 1590675"/>
              <a:gd name="connsiteX2" fmla="*/ 8650288 w 8650288"/>
              <a:gd name="connsiteY2" fmla="*/ 1590675 h 1590675"/>
              <a:gd name="connsiteX3" fmla="*/ 0 w 8650288"/>
              <a:gd name="connsiteY3" fmla="*/ 1590675 h 1590675"/>
              <a:gd name="connsiteX4" fmla="*/ 0 w 8650288"/>
              <a:gd name="connsiteY4" fmla="*/ 0 h 1590675"/>
              <a:gd name="connsiteX0" fmla="*/ 0 w 8749348"/>
              <a:gd name="connsiteY0" fmla="*/ 3810 h 1590675"/>
              <a:gd name="connsiteX1" fmla="*/ 8501698 w 8749348"/>
              <a:gd name="connsiteY1" fmla="*/ 0 h 1590675"/>
              <a:gd name="connsiteX2" fmla="*/ 8749348 w 8749348"/>
              <a:gd name="connsiteY2" fmla="*/ 1590675 h 1590675"/>
              <a:gd name="connsiteX3" fmla="*/ 99060 w 8749348"/>
              <a:gd name="connsiteY3" fmla="*/ 1590675 h 1590675"/>
              <a:gd name="connsiteX4" fmla="*/ 0 w 8749348"/>
              <a:gd name="connsiteY4" fmla="*/ 3810 h 1590675"/>
              <a:gd name="connsiteX0" fmla="*/ 3810 w 8753158"/>
              <a:gd name="connsiteY0" fmla="*/ 3810 h 1594485"/>
              <a:gd name="connsiteX1" fmla="*/ 8505508 w 8753158"/>
              <a:gd name="connsiteY1" fmla="*/ 0 h 1594485"/>
              <a:gd name="connsiteX2" fmla="*/ 8753158 w 8753158"/>
              <a:gd name="connsiteY2" fmla="*/ 1590675 h 1594485"/>
              <a:gd name="connsiteX3" fmla="*/ 0 w 8753158"/>
              <a:gd name="connsiteY3" fmla="*/ 1594485 h 1594485"/>
              <a:gd name="connsiteX4" fmla="*/ 3810 w 8753158"/>
              <a:gd name="connsiteY4" fmla="*/ 3810 h 159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158" h="1594485">
                <a:moveTo>
                  <a:pt x="3810" y="3810"/>
                </a:moveTo>
                <a:lnTo>
                  <a:pt x="8505508" y="0"/>
                </a:lnTo>
                <a:lnTo>
                  <a:pt x="8753158" y="1590675"/>
                </a:lnTo>
                <a:lnTo>
                  <a:pt x="0" y="1594485"/>
                </a:lnTo>
                <a:lnTo>
                  <a:pt x="3810" y="3810"/>
                </a:lnTo>
                <a:close/>
              </a:path>
            </a:pathLst>
          </a:custGeom>
          <a:solidFill>
            <a:srgbClr val="F3C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309447C6-C323-3D88-E69A-B0036DAC600E}"/>
              </a:ext>
            </a:extLst>
          </p:cNvPr>
          <p:cNvSpPr>
            <a:spLocks/>
          </p:cNvSpPr>
          <p:nvPr/>
        </p:nvSpPr>
        <p:spPr bwMode="auto">
          <a:xfrm>
            <a:off x="7349442" y="4255188"/>
            <a:ext cx="1431736" cy="1092394"/>
          </a:xfrm>
          <a:custGeom>
            <a:avLst/>
            <a:gdLst>
              <a:gd name="T0" fmla="*/ 987 w 1202"/>
              <a:gd name="T1" fmla="*/ 0 h 994"/>
              <a:gd name="T2" fmla="*/ 1202 w 1202"/>
              <a:gd name="T3" fmla="*/ 994 h 994"/>
              <a:gd name="T4" fmla="*/ 0 w 1202"/>
              <a:gd name="T5" fmla="*/ 901 h 994"/>
              <a:gd name="T6" fmla="*/ 298 w 1202"/>
              <a:gd name="T7" fmla="*/ 216 h 994"/>
              <a:gd name="T8" fmla="*/ 416 w 1202"/>
              <a:gd name="T9" fmla="*/ 26 h 994"/>
              <a:gd name="T10" fmla="*/ 987 w 1202"/>
              <a:gd name="T11" fmla="*/ 0 h 994"/>
              <a:gd name="connsiteX0" fmla="*/ 8211 w 10044"/>
              <a:gd name="connsiteY0" fmla="*/ 0 h 10119"/>
              <a:gd name="connsiteX1" fmla="*/ 10044 w 10044"/>
              <a:gd name="connsiteY1" fmla="*/ 10119 h 10119"/>
              <a:gd name="connsiteX2" fmla="*/ 0 w 10044"/>
              <a:gd name="connsiteY2" fmla="*/ 9064 h 10119"/>
              <a:gd name="connsiteX3" fmla="*/ 2479 w 10044"/>
              <a:gd name="connsiteY3" fmla="*/ 2173 h 10119"/>
              <a:gd name="connsiteX4" fmla="*/ 3461 w 10044"/>
              <a:gd name="connsiteY4" fmla="*/ 262 h 10119"/>
              <a:gd name="connsiteX5" fmla="*/ 8211 w 10044"/>
              <a:gd name="connsiteY5" fmla="*/ 0 h 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4" h="10119">
                <a:moveTo>
                  <a:pt x="8211" y="0"/>
                </a:moveTo>
                <a:lnTo>
                  <a:pt x="10044" y="10119"/>
                </a:lnTo>
                <a:lnTo>
                  <a:pt x="0" y="9064"/>
                </a:lnTo>
                <a:lnTo>
                  <a:pt x="2479" y="2173"/>
                </a:lnTo>
                <a:lnTo>
                  <a:pt x="3461" y="262"/>
                </a:lnTo>
                <a:lnTo>
                  <a:pt x="8211" y="0"/>
                </a:lnTo>
                <a:close/>
              </a:path>
            </a:pathLst>
          </a:custGeom>
          <a:solidFill>
            <a:srgbClr val="F3C900">
              <a:lumMod val="50000"/>
            </a:srgb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2F47559D-5F03-AB28-313C-702713481F66}"/>
              </a:ext>
            </a:extLst>
          </p:cNvPr>
          <p:cNvSpPr>
            <a:spLocks/>
          </p:cNvSpPr>
          <p:nvPr/>
        </p:nvSpPr>
        <p:spPr bwMode="auto">
          <a:xfrm>
            <a:off x="7077868" y="4121267"/>
            <a:ext cx="1578447" cy="1069773"/>
          </a:xfrm>
          <a:custGeom>
            <a:avLst/>
            <a:gdLst>
              <a:gd name="T0" fmla="*/ 958 w 1331"/>
              <a:gd name="T1" fmla="*/ 0 h 985"/>
              <a:gd name="T2" fmla="*/ 1331 w 1331"/>
              <a:gd name="T3" fmla="*/ 852 h 985"/>
              <a:gd name="T4" fmla="*/ 233 w 1331"/>
              <a:gd name="T5" fmla="*/ 985 h 985"/>
              <a:gd name="T6" fmla="*/ 0 w 1331"/>
              <a:gd name="T7" fmla="*/ 197 h 985"/>
              <a:gd name="T8" fmla="*/ 958 w 1331"/>
              <a:gd name="T9" fmla="*/ 0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1" h="985">
                <a:moveTo>
                  <a:pt x="958" y="0"/>
                </a:moveTo>
                <a:lnTo>
                  <a:pt x="1331" y="852"/>
                </a:lnTo>
                <a:lnTo>
                  <a:pt x="233" y="985"/>
                </a:lnTo>
                <a:lnTo>
                  <a:pt x="0" y="197"/>
                </a:lnTo>
                <a:lnTo>
                  <a:pt x="958" y="0"/>
                </a:lnTo>
                <a:close/>
              </a:path>
            </a:pathLst>
          </a:custGeom>
          <a:solidFill>
            <a:srgbClr val="F3C900">
              <a:lumMod val="40000"/>
              <a:lumOff val="60000"/>
            </a:srgb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74EA67FC-65A7-E09A-15C0-672E03C44CD3}"/>
              </a:ext>
            </a:extLst>
          </p:cNvPr>
          <p:cNvSpPr>
            <a:spLocks/>
          </p:cNvSpPr>
          <p:nvPr/>
        </p:nvSpPr>
        <p:spPr bwMode="auto">
          <a:xfrm>
            <a:off x="7312678" y="4098252"/>
            <a:ext cx="1343637" cy="930756"/>
          </a:xfrm>
          <a:custGeom>
            <a:avLst/>
            <a:gdLst>
              <a:gd name="T0" fmla="*/ 760 w 1133"/>
              <a:gd name="T1" fmla="*/ 0 h 857"/>
              <a:gd name="T2" fmla="*/ 1133 w 1133"/>
              <a:gd name="T3" fmla="*/ 852 h 857"/>
              <a:gd name="T4" fmla="*/ 44 w 1133"/>
              <a:gd name="T5" fmla="*/ 857 h 857"/>
              <a:gd name="T6" fmla="*/ 0 w 1133"/>
              <a:gd name="T7" fmla="*/ 309 h 857"/>
              <a:gd name="T8" fmla="*/ 760 w 1133"/>
              <a:gd name="T9" fmla="*/ 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3" h="857">
                <a:moveTo>
                  <a:pt x="760" y="0"/>
                </a:moveTo>
                <a:lnTo>
                  <a:pt x="1133" y="852"/>
                </a:lnTo>
                <a:lnTo>
                  <a:pt x="44" y="857"/>
                </a:lnTo>
                <a:lnTo>
                  <a:pt x="0" y="309"/>
                </a:lnTo>
                <a:lnTo>
                  <a:pt x="760" y="0"/>
                </a:lnTo>
                <a:close/>
              </a:path>
            </a:pathLst>
          </a:custGeom>
          <a:solidFill>
            <a:srgbClr val="F3C900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182880" tIns="548640" rIns="457200" bIns="182880" numCol="1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3E7016B3-78A6-0FA8-071E-EBFF43093649}"/>
              </a:ext>
            </a:extLst>
          </p:cNvPr>
          <p:cNvSpPr txBox="1"/>
          <p:nvPr/>
        </p:nvSpPr>
        <p:spPr>
          <a:xfrm>
            <a:off x="257291" y="2118926"/>
            <a:ext cx="608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One-Hot, Ordinal, Binary or Frequency Encoding based on cardinality.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FC844D5C-009B-7932-EA0E-446FC23C3243}"/>
              </a:ext>
            </a:extLst>
          </p:cNvPr>
          <p:cNvSpPr txBox="1"/>
          <p:nvPr/>
        </p:nvSpPr>
        <p:spPr>
          <a:xfrm>
            <a:off x="257967" y="1773388"/>
            <a:ext cx="549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Encoding Categorical Variables</a:t>
            </a:r>
            <a:endParaRPr lang="en-US" b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ED82623F-15EA-0AE8-4820-4B5A2434464E}"/>
              </a:ext>
            </a:extLst>
          </p:cNvPr>
          <p:cNvSpPr txBox="1"/>
          <p:nvPr/>
        </p:nvSpPr>
        <p:spPr>
          <a:xfrm>
            <a:off x="5186681" y="3354291"/>
            <a:ext cx="680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Essential step as data has features with different scales. </a:t>
            </a:r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standard, min-max, Log transform scaling based on distribution.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473D7A00-507A-5638-1BA1-DB84DC59C551}"/>
              </a:ext>
            </a:extLst>
          </p:cNvPr>
          <p:cNvSpPr txBox="1"/>
          <p:nvPr/>
        </p:nvSpPr>
        <p:spPr>
          <a:xfrm>
            <a:off x="5187357" y="3008753"/>
            <a:ext cx="5552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Scaling</a:t>
            </a:r>
            <a:endParaRPr lang="en-US" b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9C83116B-DBA2-2E0E-71D6-5D04F62084D1}"/>
              </a:ext>
            </a:extLst>
          </p:cNvPr>
          <p:cNvSpPr txBox="1"/>
          <p:nvPr/>
        </p:nvSpPr>
        <p:spPr>
          <a:xfrm>
            <a:off x="257291" y="4635183"/>
            <a:ext cx="693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helps capture customer behavior &amp; domain-specific insights, like recency, monetary &amp; frequency; High-value/ inactive customers;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4D27E4DD-41BD-F5C7-EC27-75DF0EA447B4}"/>
              </a:ext>
            </a:extLst>
          </p:cNvPr>
          <p:cNvSpPr txBox="1"/>
          <p:nvPr/>
        </p:nvSpPr>
        <p:spPr>
          <a:xfrm>
            <a:off x="257967" y="4289645"/>
            <a:ext cx="549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Feature Engineering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040A86-4B0E-7110-FCD0-2DC533580D28}"/>
              </a:ext>
            </a:extLst>
          </p:cNvPr>
          <p:cNvSpPr/>
          <p:nvPr/>
        </p:nvSpPr>
        <p:spPr>
          <a:xfrm flipH="1">
            <a:off x="3417090" y="5596546"/>
            <a:ext cx="8793163" cy="108823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2F5A1EE-5DD0-DFFF-5DB3-DD3B92717377}"/>
              </a:ext>
            </a:extLst>
          </p:cNvPr>
          <p:cNvSpPr>
            <a:spLocks/>
          </p:cNvSpPr>
          <p:nvPr/>
        </p:nvSpPr>
        <p:spPr bwMode="auto">
          <a:xfrm flipH="1">
            <a:off x="3417090" y="5604642"/>
            <a:ext cx="1392881" cy="1086547"/>
          </a:xfrm>
          <a:custGeom>
            <a:avLst/>
            <a:gdLst>
              <a:gd name="T0" fmla="*/ 1077 w 1077"/>
              <a:gd name="T1" fmla="*/ 0 h 950"/>
              <a:gd name="T2" fmla="*/ 1077 w 1077"/>
              <a:gd name="T3" fmla="*/ 950 h 950"/>
              <a:gd name="T4" fmla="*/ 0 w 1077"/>
              <a:gd name="T5" fmla="*/ 897 h 950"/>
              <a:gd name="T6" fmla="*/ 212 w 1077"/>
              <a:gd name="T7" fmla="*/ 229 h 950"/>
              <a:gd name="T8" fmla="*/ 333 w 1077"/>
              <a:gd name="T9" fmla="*/ 17 h 950"/>
              <a:gd name="T10" fmla="*/ 1077 w 1077"/>
              <a:gd name="T11" fmla="*/ 0 h 950"/>
              <a:gd name="connsiteX0" fmla="*/ 10000 w 10000"/>
              <a:gd name="connsiteY0" fmla="*/ 0 h 10239"/>
              <a:gd name="connsiteX1" fmla="*/ 9971 w 10000"/>
              <a:gd name="connsiteY1" fmla="*/ 10239 h 10239"/>
              <a:gd name="connsiteX2" fmla="*/ 0 w 10000"/>
              <a:gd name="connsiteY2" fmla="*/ 9442 h 10239"/>
              <a:gd name="connsiteX3" fmla="*/ 1968 w 10000"/>
              <a:gd name="connsiteY3" fmla="*/ 2411 h 10239"/>
              <a:gd name="connsiteX4" fmla="*/ 3092 w 10000"/>
              <a:gd name="connsiteY4" fmla="*/ 179 h 10239"/>
              <a:gd name="connsiteX5" fmla="*/ 10000 w 10000"/>
              <a:gd name="connsiteY5" fmla="*/ 0 h 10239"/>
              <a:gd name="connsiteX0" fmla="*/ 10000 w 10000"/>
              <a:gd name="connsiteY0" fmla="*/ 0 h 10345"/>
              <a:gd name="connsiteX1" fmla="*/ 9971 w 10000"/>
              <a:gd name="connsiteY1" fmla="*/ 10345 h 10345"/>
              <a:gd name="connsiteX2" fmla="*/ 0 w 10000"/>
              <a:gd name="connsiteY2" fmla="*/ 9442 h 10345"/>
              <a:gd name="connsiteX3" fmla="*/ 1968 w 10000"/>
              <a:gd name="connsiteY3" fmla="*/ 2411 h 10345"/>
              <a:gd name="connsiteX4" fmla="*/ 3092 w 10000"/>
              <a:gd name="connsiteY4" fmla="*/ 179 h 10345"/>
              <a:gd name="connsiteX5" fmla="*/ 10000 w 10000"/>
              <a:gd name="connsiteY5" fmla="*/ 0 h 10345"/>
              <a:gd name="connsiteX0" fmla="*/ 10000 w 10000"/>
              <a:gd name="connsiteY0" fmla="*/ 0 h 10531"/>
              <a:gd name="connsiteX1" fmla="*/ 9971 w 10000"/>
              <a:gd name="connsiteY1" fmla="*/ 10531 h 10531"/>
              <a:gd name="connsiteX2" fmla="*/ 0 w 10000"/>
              <a:gd name="connsiteY2" fmla="*/ 9442 h 10531"/>
              <a:gd name="connsiteX3" fmla="*/ 1968 w 10000"/>
              <a:gd name="connsiteY3" fmla="*/ 2411 h 10531"/>
              <a:gd name="connsiteX4" fmla="*/ 3092 w 10000"/>
              <a:gd name="connsiteY4" fmla="*/ 179 h 10531"/>
              <a:gd name="connsiteX5" fmla="*/ 10000 w 10000"/>
              <a:gd name="connsiteY5" fmla="*/ 0 h 10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531">
                <a:moveTo>
                  <a:pt x="10000" y="0"/>
                </a:moveTo>
                <a:cubicBezTo>
                  <a:pt x="9990" y="3413"/>
                  <a:pt x="9981" y="7118"/>
                  <a:pt x="9971" y="10531"/>
                </a:cubicBezTo>
                <a:lnTo>
                  <a:pt x="0" y="9442"/>
                </a:lnTo>
                <a:lnTo>
                  <a:pt x="1968" y="2411"/>
                </a:lnTo>
                <a:lnTo>
                  <a:pt x="3092" y="179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A56019EE-3866-AC24-9DBC-EA402427F65F}"/>
              </a:ext>
            </a:extLst>
          </p:cNvPr>
          <p:cNvSpPr>
            <a:spLocks/>
          </p:cNvSpPr>
          <p:nvPr/>
        </p:nvSpPr>
        <p:spPr bwMode="auto">
          <a:xfrm flipH="1">
            <a:off x="3467531" y="5509493"/>
            <a:ext cx="1659300" cy="1087150"/>
          </a:xfrm>
          <a:custGeom>
            <a:avLst/>
            <a:gdLst>
              <a:gd name="T0" fmla="*/ 1069 w 1283"/>
              <a:gd name="T1" fmla="*/ 0 h 1001"/>
              <a:gd name="T2" fmla="*/ 1283 w 1283"/>
              <a:gd name="T3" fmla="*/ 848 h 1001"/>
              <a:gd name="T4" fmla="*/ 236 w 1283"/>
              <a:gd name="T5" fmla="*/ 1001 h 1001"/>
              <a:gd name="T6" fmla="*/ 0 w 1283"/>
              <a:gd name="T7" fmla="*/ 155 h 1001"/>
              <a:gd name="T8" fmla="*/ 1069 w 1283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3" h="1001">
                <a:moveTo>
                  <a:pt x="1069" y="0"/>
                </a:moveTo>
                <a:lnTo>
                  <a:pt x="1283" y="848"/>
                </a:lnTo>
                <a:lnTo>
                  <a:pt x="236" y="1001"/>
                </a:lnTo>
                <a:lnTo>
                  <a:pt x="0" y="155"/>
                </a:lnTo>
                <a:lnTo>
                  <a:pt x="106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C35EBA62-C68C-47AC-FD7B-83AA052DA088}"/>
              </a:ext>
            </a:extLst>
          </p:cNvPr>
          <p:cNvSpPr>
            <a:spLocks/>
          </p:cNvSpPr>
          <p:nvPr/>
        </p:nvSpPr>
        <p:spPr bwMode="auto">
          <a:xfrm flipH="1">
            <a:off x="3448478" y="5472457"/>
            <a:ext cx="1237685" cy="920982"/>
          </a:xfrm>
          <a:custGeom>
            <a:avLst/>
            <a:gdLst>
              <a:gd name="T0" fmla="*/ 743 w 957"/>
              <a:gd name="T1" fmla="*/ 0 h 848"/>
              <a:gd name="T2" fmla="*/ 957 w 957"/>
              <a:gd name="T3" fmla="*/ 848 h 848"/>
              <a:gd name="T4" fmla="*/ 0 w 957"/>
              <a:gd name="T5" fmla="*/ 813 h 848"/>
              <a:gd name="T6" fmla="*/ 23 w 957"/>
              <a:gd name="T7" fmla="*/ 208 h 848"/>
              <a:gd name="T8" fmla="*/ 743 w 957"/>
              <a:gd name="T9" fmla="*/ 0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7" h="848">
                <a:moveTo>
                  <a:pt x="743" y="0"/>
                </a:moveTo>
                <a:lnTo>
                  <a:pt x="957" y="848"/>
                </a:lnTo>
                <a:lnTo>
                  <a:pt x="0" y="813"/>
                </a:lnTo>
                <a:lnTo>
                  <a:pt x="23" y="208"/>
                </a:lnTo>
                <a:lnTo>
                  <a:pt x="74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182880" tIns="365760" rIns="274320" bIns="182880" numCol="1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0EE13F-793F-1B5E-A60D-612DFEDF011C}"/>
              </a:ext>
            </a:extLst>
          </p:cNvPr>
          <p:cNvSpPr txBox="1"/>
          <p:nvPr/>
        </p:nvSpPr>
        <p:spPr>
          <a:xfrm>
            <a:off x="5396231" y="5964141"/>
            <a:ext cx="679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Essential for a robust churn prediction model. Use over/under or hybrid sampling or algorithm-level methods (class weights)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1B04E6-D6CB-55F0-6B3D-6FBCE25D0C0F}"/>
              </a:ext>
            </a:extLst>
          </p:cNvPr>
          <p:cNvSpPr txBox="1"/>
          <p:nvPr/>
        </p:nvSpPr>
        <p:spPr>
          <a:xfrm>
            <a:off x="5396908" y="5618603"/>
            <a:ext cx="569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Class Imbalance</a:t>
            </a:r>
            <a:endParaRPr lang="en-US" b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9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756E9-535E-AAB3-074B-447B4CC2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961919-11DB-2DF0-6699-5E1158752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E80FF-ADD1-73ED-1D45-BA6183C1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EB469-56B0-3D85-8823-0AA3D0B99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6AADCD-AE87-073D-508C-279884E1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DEC59-86D3-1649-BB0B-441F9815690A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 for 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2CEC3-09C8-279D-943F-9B7D43986099}"/>
              </a:ext>
            </a:extLst>
          </p:cNvPr>
          <p:cNvSpPr txBox="1"/>
          <p:nvPr/>
        </p:nvSpPr>
        <p:spPr>
          <a:xfrm>
            <a:off x="123825" y="6508267"/>
            <a:ext cx="486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*See Annexture-III for complete list of 31 input variables. </a:t>
            </a:r>
            <a:endParaRPr lang="en-IN" sz="1600" i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47098-3797-158A-8C27-D079DB6ABF08}"/>
              </a:ext>
            </a:extLst>
          </p:cNvPr>
          <p:cNvSpPr txBox="1"/>
          <p:nvPr/>
        </p:nvSpPr>
        <p:spPr>
          <a:xfrm>
            <a:off x="123825" y="1600497"/>
            <a:ext cx="119634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Suitable algorithms for churn prediction (binary classification) which can handle a mix features &amp; imbalanced data with 50k records.</a:t>
            </a:r>
            <a:endParaRPr lang="en-IN" sz="17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024BF-D5CC-F3ED-44D9-D2E6A092A63A}"/>
              </a:ext>
            </a:extLst>
          </p:cNvPr>
          <p:cNvGrpSpPr/>
          <p:nvPr/>
        </p:nvGrpSpPr>
        <p:grpSpPr>
          <a:xfrm>
            <a:off x="331165" y="2037278"/>
            <a:ext cx="3708000" cy="4500000"/>
            <a:chOff x="58715" y="1167766"/>
            <a:chExt cx="2362661" cy="516450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4BD349A9-E9FE-FC43-BA28-1F77942BB86C}"/>
                </a:ext>
              </a:extLst>
            </p:cNvPr>
            <p:cNvSpPr/>
            <p:nvPr/>
          </p:nvSpPr>
          <p:spPr>
            <a:xfrm>
              <a:off x="1827239" y="1167766"/>
              <a:ext cx="201771" cy="158917"/>
            </a:xfrm>
            <a:custGeom>
              <a:avLst/>
              <a:gdLst>
                <a:gd name="connsiteX0" fmla="*/ 163830 w 213360"/>
                <a:gd name="connsiteY0" fmla="*/ 0 h 152400"/>
                <a:gd name="connsiteX1" fmla="*/ 213360 w 213360"/>
                <a:gd name="connsiteY1" fmla="*/ 137160 h 152400"/>
                <a:gd name="connsiteX2" fmla="*/ 0 w 213360"/>
                <a:gd name="connsiteY2" fmla="*/ 152400 h 152400"/>
                <a:gd name="connsiteX3" fmla="*/ 163830 w 213360"/>
                <a:gd name="connsiteY3" fmla="*/ 0 h 152400"/>
                <a:gd name="connsiteX0" fmla="*/ 163830 w 222885"/>
                <a:gd name="connsiteY0" fmla="*/ 0 h 160020"/>
                <a:gd name="connsiteX1" fmla="*/ 222885 w 222885"/>
                <a:gd name="connsiteY1" fmla="*/ 160020 h 160020"/>
                <a:gd name="connsiteX2" fmla="*/ 0 w 222885"/>
                <a:gd name="connsiteY2" fmla="*/ 152400 h 160020"/>
                <a:gd name="connsiteX3" fmla="*/ 163830 w 222885"/>
                <a:gd name="connsiteY3" fmla="*/ 0 h 160020"/>
                <a:gd name="connsiteX0" fmla="*/ 171450 w 230505"/>
                <a:gd name="connsiteY0" fmla="*/ 0 h 163830"/>
                <a:gd name="connsiteX1" fmla="*/ 230505 w 230505"/>
                <a:gd name="connsiteY1" fmla="*/ 160020 h 163830"/>
                <a:gd name="connsiteX2" fmla="*/ 0 w 230505"/>
                <a:gd name="connsiteY2" fmla="*/ 163830 h 163830"/>
                <a:gd name="connsiteX3" fmla="*/ 171450 w 230505"/>
                <a:gd name="connsiteY3" fmla="*/ 0 h 163830"/>
                <a:gd name="connsiteX0" fmla="*/ 156210 w 215265"/>
                <a:gd name="connsiteY0" fmla="*/ 0 h 167640"/>
                <a:gd name="connsiteX1" fmla="*/ 215265 w 215265"/>
                <a:gd name="connsiteY1" fmla="*/ 160020 h 167640"/>
                <a:gd name="connsiteX2" fmla="*/ 0 w 215265"/>
                <a:gd name="connsiteY2" fmla="*/ 167640 h 167640"/>
                <a:gd name="connsiteX3" fmla="*/ 156210 w 215265"/>
                <a:gd name="connsiteY3" fmla="*/ 0 h 167640"/>
                <a:gd name="connsiteX0" fmla="*/ 169545 w 215265"/>
                <a:gd name="connsiteY0" fmla="*/ 0 h 131445"/>
                <a:gd name="connsiteX1" fmla="*/ 215265 w 215265"/>
                <a:gd name="connsiteY1" fmla="*/ 123825 h 131445"/>
                <a:gd name="connsiteX2" fmla="*/ 0 w 215265"/>
                <a:gd name="connsiteY2" fmla="*/ 131445 h 131445"/>
                <a:gd name="connsiteX3" fmla="*/ 169545 w 215265"/>
                <a:gd name="connsiteY3" fmla="*/ 0 h 131445"/>
                <a:gd name="connsiteX0" fmla="*/ 154305 w 215265"/>
                <a:gd name="connsiteY0" fmla="*/ 0 h 169545"/>
                <a:gd name="connsiteX1" fmla="*/ 215265 w 215265"/>
                <a:gd name="connsiteY1" fmla="*/ 161925 h 169545"/>
                <a:gd name="connsiteX2" fmla="*/ 0 w 215265"/>
                <a:gd name="connsiteY2" fmla="*/ 169545 h 169545"/>
                <a:gd name="connsiteX3" fmla="*/ 154305 w 215265"/>
                <a:gd name="connsiteY3" fmla="*/ 0 h 1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" h="169545">
                  <a:moveTo>
                    <a:pt x="154305" y="0"/>
                  </a:moveTo>
                  <a:lnTo>
                    <a:pt x="215265" y="161925"/>
                  </a:lnTo>
                  <a:lnTo>
                    <a:pt x="0" y="169545"/>
                  </a:lnTo>
                  <a:lnTo>
                    <a:pt x="154305" y="0"/>
                  </a:lnTo>
                  <a:close/>
                </a:path>
              </a:pathLst>
            </a:custGeom>
            <a:gradFill flip="none" rotWithShape="1">
              <a:gsLst>
                <a:gs pos="84000">
                  <a:srgbClr val="061E00">
                    <a:lumMod val="0"/>
                  </a:srgbClr>
                </a:gs>
                <a:gs pos="0">
                  <a:srgbClr val="25AC00"/>
                </a:gs>
              </a:gsLst>
              <a:lin ang="10200000" scaled="0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C8922C03-18C3-657B-C091-8CF79F73CACB}"/>
                </a:ext>
              </a:extLst>
            </p:cNvPr>
            <p:cNvSpPr/>
            <p:nvPr/>
          </p:nvSpPr>
          <p:spPr>
            <a:xfrm>
              <a:off x="454127" y="1169552"/>
              <a:ext cx="307120" cy="257124"/>
            </a:xfrm>
            <a:custGeom>
              <a:avLst/>
              <a:gdLst>
                <a:gd name="connsiteX0" fmla="*/ 102870 w 327660"/>
                <a:gd name="connsiteY0" fmla="*/ 0 h 270510"/>
                <a:gd name="connsiteX1" fmla="*/ 0 w 327660"/>
                <a:gd name="connsiteY1" fmla="*/ 270510 h 270510"/>
                <a:gd name="connsiteX2" fmla="*/ 327660 w 327660"/>
                <a:gd name="connsiteY2" fmla="*/ 240030 h 270510"/>
                <a:gd name="connsiteX3" fmla="*/ 102870 w 327660"/>
                <a:gd name="connsiteY3" fmla="*/ 0 h 27051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06680 w 327660"/>
                <a:gd name="connsiteY3" fmla="*/ 0 h 27432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73355 w 327660"/>
                <a:gd name="connsiteY3" fmla="*/ 0 h 274320"/>
                <a:gd name="connsiteX4" fmla="*/ 106680 w 327660"/>
                <a:gd name="connsiteY4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274320">
                  <a:moveTo>
                    <a:pt x="106680" y="0"/>
                  </a:moveTo>
                  <a:lnTo>
                    <a:pt x="0" y="274320"/>
                  </a:lnTo>
                  <a:lnTo>
                    <a:pt x="327660" y="243840"/>
                  </a:lnTo>
                  <a:cubicBezTo>
                    <a:pt x="268605" y="179070"/>
                    <a:pt x="232410" y="64770"/>
                    <a:pt x="173355" y="0"/>
                  </a:cubicBezTo>
                  <a:lnTo>
                    <a:pt x="106680" y="0"/>
                  </a:lnTo>
                  <a:close/>
                </a:path>
              </a:pathLst>
            </a:custGeom>
            <a:gradFill flip="none" rotWithShape="1">
              <a:gsLst>
                <a:gs pos="84000">
                  <a:srgbClr val="061E00">
                    <a:lumMod val="0"/>
                  </a:srgbClr>
                </a:gs>
                <a:gs pos="0">
                  <a:srgbClr val="25AC00"/>
                </a:gs>
              </a:gsLst>
              <a:lin ang="1200000" scaled="0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E6146F9-70A2-DC19-0DC8-8AEE9107445A}"/>
                </a:ext>
              </a:extLst>
            </p:cNvPr>
            <p:cNvSpPr/>
            <p:nvPr/>
          </p:nvSpPr>
          <p:spPr>
            <a:xfrm>
              <a:off x="232715" y="1266206"/>
              <a:ext cx="2071275" cy="4601194"/>
            </a:xfrm>
            <a:custGeom>
              <a:avLst/>
              <a:gdLst>
                <a:gd name="connsiteX0" fmla="*/ 0 w 2209800"/>
                <a:gd name="connsiteY0" fmla="*/ 144780 h 3931920"/>
                <a:gd name="connsiteX1" fmla="*/ 76200 w 2209800"/>
                <a:gd name="connsiteY1" fmla="*/ 3840480 h 3931920"/>
                <a:gd name="connsiteX2" fmla="*/ 2209800 w 2209800"/>
                <a:gd name="connsiteY2" fmla="*/ 3931920 h 3931920"/>
                <a:gd name="connsiteX3" fmla="*/ 2141220 w 2209800"/>
                <a:gd name="connsiteY3" fmla="*/ 0 h 3931920"/>
                <a:gd name="connsiteX4" fmla="*/ 0 w 2209800"/>
                <a:gd name="connsiteY4" fmla="*/ 14478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3931920">
                  <a:moveTo>
                    <a:pt x="0" y="144780"/>
                  </a:moveTo>
                  <a:lnTo>
                    <a:pt x="76200" y="3840480"/>
                  </a:lnTo>
                  <a:lnTo>
                    <a:pt x="2209800" y="3931920"/>
                  </a:lnTo>
                  <a:lnTo>
                    <a:pt x="2141220" y="0"/>
                  </a:lnTo>
                  <a:lnTo>
                    <a:pt x="0" y="14478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919F227-B31E-1444-920B-66ACE7E34B4E}"/>
                </a:ext>
              </a:extLst>
            </p:cNvPr>
            <p:cNvSpPr/>
            <p:nvPr/>
          </p:nvSpPr>
          <p:spPr>
            <a:xfrm>
              <a:off x="304138" y="1409053"/>
              <a:ext cx="1971282" cy="4253430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8AE9EC85-666B-2780-0D29-A56C25DC0F72}"/>
                </a:ext>
              </a:extLst>
            </p:cNvPr>
            <p:cNvSpPr/>
            <p:nvPr/>
          </p:nvSpPr>
          <p:spPr>
            <a:xfrm>
              <a:off x="579118" y="1180265"/>
              <a:ext cx="1364184" cy="8392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4000">
                  <a:srgbClr val="79DB1F"/>
                </a:gs>
                <a:gs pos="100000">
                  <a:srgbClr val="41A706"/>
                </a:gs>
                <a:gs pos="0">
                  <a:srgbClr val="156000"/>
                </a:gs>
              </a:gsLst>
              <a:lin ang="5400000" scaled="1"/>
              <a:tileRect/>
            </a:gradFill>
            <a:ln w="28575" cap="sq">
              <a:gradFill flip="none" rotWithShape="1">
                <a:gsLst>
                  <a:gs pos="0">
                    <a:srgbClr val="156000"/>
                  </a:gs>
                  <a:gs pos="61000">
                    <a:srgbClr val="A7FF57"/>
                  </a:gs>
                  <a:gs pos="95000">
                    <a:srgbClr val="156000"/>
                  </a:gs>
                </a:gsLst>
                <a:lin ang="5400000" scaled="1"/>
                <a:tileRect/>
              </a:gradFill>
              <a:miter lim="800000"/>
            </a:ln>
            <a:effectLst>
              <a:outerShdw blurRad="1016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1922E0-ACBD-4F76-1BA9-12ADEDE36C14}"/>
                </a:ext>
              </a:extLst>
            </p:cNvPr>
            <p:cNvSpPr/>
            <p:nvPr/>
          </p:nvSpPr>
          <p:spPr>
            <a:xfrm>
              <a:off x="789816" y="1198019"/>
              <a:ext cx="942787" cy="68566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85FC89-0F72-66C5-35A1-041194C2B226}"/>
                </a:ext>
              </a:extLst>
            </p:cNvPr>
            <p:cNvSpPr/>
            <p:nvPr/>
          </p:nvSpPr>
          <p:spPr>
            <a:xfrm>
              <a:off x="1032656" y="1625589"/>
              <a:ext cx="457109" cy="4285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F94CDFB6-021E-E0A6-8B8E-27143EA0C21C}"/>
                </a:ext>
              </a:extLst>
            </p:cNvPr>
            <p:cNvSpPr txBox="1"/>
            <p:nvPr/>
          </p:nvSpPr>
          <p:spPr>
            <a:xfrm>
              <a:off x="1074384" y="1189978"/>
              <a:ext cx="345924" cy="534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CFA93928-C01C-6BB7-37CE-186D5213643A}"/>
                </a:ext>
              </a:extLst>
            </p:cNvPr>
            <p:cNvSpPr/>
            <p:nvPr/>
          </p:nvSpPr>
          <p:spPr>
            <a:xfrm>
              <a:off x="1167130" y="1757270"/>
              <a:ext cx="171416" cy="1128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245AFD5-29F8-0E83-B622-D9A36EDDA9AA}"/>
                </a:ext>
              </a:extLst>
            </p:cNvPr>
            <p:cNvSpPr/>
            <p:nvPr/>
          </p:nvSpPr>
          <p:spPr>
            <a:xfrm>
              <a:off x="58715" y="6096000"/>
              <a:ext cx="2362661" cy="236266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94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451C3C-E08C-7551-D875-FE0F98A5715F}"/>
                </a:ext>
              </a:extLst>
            </p:cNvPr>
            <p:cNvSpPr/>
            <p:nvPr/>
          </p:nvSpPr>
          <p:spPr>
            <a:xfrm>
              <a:off x="273792" y="2118623"/>
              <a:ext cx="1971282" cy="34848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1200"/>
                </a:spcAft>
                <a:defRPr/>
              </a:pPr>
              <a:r>
                <a:rPr lang="en-IN" b="1" dirty="0" err="1"/>
                <a:t>LightGBM</a:t>
              </a:r>
              <a:endParaRPr lang="en-IN" b="1" dirty="0"/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Good for mixed data types.</a:t>
              </a:r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Fast &amp; Scalable.</a:t>
              </a:r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Efficient with missing values.</a:t>
              </a:r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Efficient missing data handling.</a:t>
              </a:r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Great feature importance analysis.</a:t>
              </a:r>
            </a:p>
            <a:p>
              <a:pPr marL="36000" indent="-108000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IN" sz="17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itchFamily="34" charset="0"/>
                  <a:cs typeface="Arial" pitchFamily="34" charset="0"/>
                </a:rPr>
                <a:t>Memory efficient.</a:t>
              </a:r>
              <a:endPara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BC0D9-A8BE-E99B-D6E4-44405F1B046D}"/>
              </a:ext>
            </a:extLst>
          </p:cNvPr>
          <p:cNvGrpSpPr/>
          <p:nvPr/>
        </p:nvGrpSpPr>
        <p:grpSpPr>
          <a:xfrm>
            <a:off x="4266968" y="2037278"/>
            <a:ext cx="3708000" cy="4500000"/>
            <a:chOff x="2280018" y="1167766"/>
            <a:chExt cx="2362661" cy="516450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5F7BD1C-5EF8-E9F9-DE12-1EB0CEC2B6B6}"/>
                </a:ext>
              </a:extLst>
            </p:cNvPr>
            <p:cNvSpPr/>
            <p:nvPr/>
          </p:nvSpPr>
          <p:spPr>
            <a:xfrm>
              <a:off x="4048542" y="1167766"/>
              <a:ext cx="201771" cy="158917"/>
            </a:xfrm>
            <a:custGeom>
              <a:avLst/>
              <a:gdLst>
                <a:gd name="connsiteX0" fmla="*/ 163830 w 213360"/>
                <a:gd name="connsiteY0" fmla="*/ 0 h 152400"/>
                <a:gd name="connsiteX1" fmla="*/ 213360 w 213360"/>
                <a:gd name="connsiteY1" fmla="*/ 137160 h 152400"/>
                <a:gd name="connsiteX2" fmla="*/ 0 w 213360"/>
                <a:gd name="connsiteY2" fmla="*/ 152400 h 152400"/>
                <a:gd name="connsiteX3" fmla="*/ 163830 w 213360"/>
                <a:gd name="connsiteY3" fmla="*/ 0 h 152400"/>
                <a:gd name="connsiteX0" fmla="*/ 163830 w 222885"/>
                <a:gd name="connsiteY0" fmla="*/ 0 h 160020"/>
                <a:gd name="connsiteX1" fmla="*/ 222885 w 222885"/>
                <a:gd name="connsiteY1" fmla="*/ 160020 h 160020"/>
                <a:gd name="connsiteX2" fmla="*/ 0 w 222885"/>
                <a:gd name="connsiteY2" fmla="*/ 152400 h 160020"/>
                <a:gd name="connsiteX3" fmla="*/ 163830 w 222885"/>
                <a:gd name="connsiteY3" fmla="*/ 0 h 160020"/>
                <a:gd name="connsiteX0" fmla="*/ 171450 w 230505"/>
                <a:gd name="connsiteY0" fmla="*/ 0 h 163830"/>
                <a:gd name="connsiteX1" fmla="*/ 230505 w 230505"/>
                <a:gd name="connsiteY1" fmla="*/ 160020 h 163830"/>
                <a:gd name="connsiteX2" fmla="*/ 0 w 230505"/>
                <a:gd name="connsiteY2" fmla="*/ 163830 h 163830"/>
                <a:gd name="connsiteX3" fmla="*/ 171450 w 230505"/>
                <a:gd name="connsiteY3" fmla="*/ 0 h 163830"/>
                <a:gd name="connsiteX0" fmla="*/ 156210 w 215265"/>
                <a:gd name="connsiteY0" fmla="*/ 0 h 167640"/>
                <a:gd name="connsiteX1" fmla="*/ 215265 w 215265"/>
                <a:gd name="connsiteY1" fmla="*/ 160020 h 167640"/>
                <a:gd name="connsiteX2" fmla="*/ 0 w 215265"/>
                <a:gd name="connsiteY2" fmla="*/ 167640 h 167640"/>
                <a:gd name="connsiteX3" fmla="*/ 156210 w 215265"/>
                <a:gd name="connsiteY3" fmla="*/ 0 h 167640"/>
                <a:gd name="connsiteX0" fmla="*/ 169545 w 215265"/>
                <a:gd name="connsiteY0" fmla="*/ 0 h 131445"/>
                <a:gd name="connsiteX1" fmla="*/ 215265 w 215265"/>
                <a:gd name="connsiteY1" fmla="*/ 123825 h 131445"/>
                <a:gd name="connsiteX2" fmla="*/ 0 w 215265"/>
                <a:gd name="connsiteY2" fmla="*/ 131445 h 131445"/>
                <a:gd name="connsiteX3" fmla="*/ 169545 w 215265"/>
                <a:gd name="connsiteY3" fmla="*/ 0 h 131445"/>
                <a:gd name="connsiteX0" fmla="*/ 154305 w 215265"/>
                <a:gd name="connsiteY0" fmla="*/ 0 h 169545"/>
                <a:gd name="connsiteX1" fmla="*/ 215265 w 215265"/>
                <a:gd name="connsiteY1" fmla="*/ 161925 h 169545"/>
                <a:gd name="connsiteX2" fmla="*/ 0 w 215265"/>
                <a:gd name="connsiteY2" fmla="*/ 169545 h 169545"/>
                <a:gd name="connsiteX3" fmla="*/ 154305 w 215265"/>
                <a:gd name="connsiteY3" fmla="*/ 0 h 1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" h="169545">
                  <a:moveTo>
                    <a:pt x="154305" y="0"/>
                  </a:moveTo>
                  <a:lnTo>
                    <a:pt x="215265" y="161925"/>
                  </a:lnTo>
                  <a:lnTo>
                    <a:pt x="0" y="169545"/>
                  </a:lnTo>
                  <a:lnTo>
                    <a:pt x="1543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AA3"/>
                </a:gs>
                <a:gs pos="100000">
                  <a:srgbClr val="06225A">
                    <a:lumMod val="0"/>
                  </a:srgbClr>
                </a:gs>
              </a:gsLst>
              <a:lin ang="108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B94C954-0811-AF58-C194-D4F0C700C734}"/>
                </a:ext>
              </a:extLst>
            </p:cNvPr>
            <p:cNvSpPr/>
            <p:nvPr/>
          </p:nvSpPr>
          <p:spPr>
            <a:xfrm>
              <a:off x="2675430" y="1169552"/>
              <a:ext cx="307120" cy="257124"/>
            </a:xfrm>
            <a:custGeom>
              <a:avLst/>
              <a:gdLst>
                <a:gd name="connsiteX0" fmla="*/ 102870 w 327660"/>
                <a:gd name="connsiteY0" fmla="*/ 0 h 270510"/>
                <a:gd name="connsiteX1" fmla="*/ 0 w 327660"/>
                <a:gd name="connsiteY1" fmla="*/ 270510 h 270510"/>
                <a:gd name="connsiteX2" fmla="*/ 327660 w 327660"/>
                <a:gd name="connsiteY2" fmla="*/ 240030 h 270510"/>
                <a:gd name="connsiteX3" fmla="*/ 102870 w 327660"/>
                <a:gd name="connsiteY3" fmla="*/ 0 h 27051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06680 w 327660"/>
                <a:gd name="connsiteY3" fmla="*/ 0 h 27432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73355 w 327660"/>
                <a:gd name="connsiteY3" fmla="*/ 0 h 274320"/>
                <a:gd name="connsiteX4" fmla="*/ 106680 w 327660"/>
                <a:gd name="connsiteY4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274320">
                  <a:moveTo>
                    <a:pt x="106680" y="0"/>
                  </a:moveTo>
                  <a:lnTo>
                    <a:pt x="0" y="274320"/>
                  </a:lnTo>
                  <a:lnTo>
                    <a:pt x="327660" y="243840"/>
                  </a:lnTo>
                  <a:cubicBezTo>
                    <a:pt x="268605" y="179070"/>
                    <a:pt x="232410" y="64770"/>
                    <a:pt x="173355" y="0"/>
                  </a:cubicBezTo>
                  <a:lnTo>
                    <a:pt x="10668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6AA3"/>
                </a:gs>
                <a:gs pos="100000">
                  <a:srgbClr val="06225A">
                    <a:lumMod val="0"/>
                  </a:srgb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BD92682-4C02-DA5F-D6C4-363A360D149D}"/>
                </a:ext>
              </a:extLst>
            </p:cNvPr>
            <p:cNvSpPr/>
            <p:nvPr/>
          </p:nvSpPr>
          <p:spPr>
            <a:xfrm>
              <a:off x="2454018" y="1266206"/>
              <a:ext cx="2071275" cy="4601194"/>
            </a:xfrm>
            <a:custGeom>
              <a:avLst/>
              <a:gdLst>
                <a:gd name="connsiteX0" fmla="*/ 0 w 2209800"/>
                <a:gd name="connsiteY0" fmla="*/ 144780 h 3931920"/>
                <a:gd name="connsiteX1" fmla="*/ 76200 w 2209800"/>
                <a:gd name="connsiteY1" fmla="*/ 3840480 h 3931920"/>
                <a:gd name="connsiteX2" fmla="*/ 2209800 w 2209800"/>
                <a:gd name="connsiteY2" fmla="*/ 3931920 h 3931920"/>
                <a:gd name="connsiteX3" fmla="*/ 2141220 w 2209800"/>
                <a:gd name="connsiteY3" fmla="*/ 0 h 3931920"/>
                <a:gd name="connsiteX4" fmla="*/ 0 w 2209800"/>
                <a:gd name="connsiteY4" fmla="*/ 14478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3931920">
                  <a:moveTo>
                    <a:pt x="0" y="144780"/>
                  </a:moveTo>
                  <a:lnTo>
                    <a:pt x="76200" y="3840480"/>
                  </a:lnTo>
                  <a:lnTo>
                    <a:pt x="2209800" y="3931920"/>
                  </a:lnTo>
                  <a:lnTo>
                    <a:pt x="2141220" y="0"/>
                  </a:lnTo>
                  <a:lnTo>
                    <a:pt x="0" y="14478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9788B8-432C-1B70-3F17-7F50B570EC8A}"/>
                </a:ext>
              </a:extLst>
            </p:cNvPr>
            <p:cNvSpPr/>
            <p:nvPr/>
          </p:nvSpPr>
          <p:spPr>
            <a:xfrm>
              <a:off x="2525441" y="1409053"/>
              <a:ext cx="1971282" cy="4253430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6A774DF-155E-6901-E58E-42B7E9E87296}"/>
                </a:ext>
              </a:extLst>
            </p:cNvPr>
            <p:cNvSpPr/>
            <p:nvPr/>
          </p:nvSpPr>
          <p:spPr>
            <a:xfrm>
              <a:off x="2800421" y="1180265"/>
              <a:ext cx="1364184" cy="8392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4000">
                  <a:srgbClr val="00A4DE"/>
                </a:gs>
                <a:gs pos="100000">
                  <a:srgbClr val="035992"/>
                </a:gs>
                <a:gs pos="0">
                  <a:srgbClr val="06225A"/>
                </a:gs>
              </a:gsLst>
              <a:lin ang="5400000" scaled="1"/>
              <a:tileRect/>
            </a:gradFill>
            <a:ln w="28575" cap="sq">
              <a:gradFill flip="none" rotWithShape="1">
                <a:gsLst>
                  <a:gs pos="0">
                    <a:srgbClr val="06225A"/>
                  </a:gs>
                  <a:gs pos="61000">
                    <a:srgbClr val="00B0F0">
                      <a:lumMod val="56000"/>
                      <a:lumOff val="44000"/>
                    </a:srgbClr>
                  </a:gs>
                  <a:gs pos="100000">
                    <a:srgbClr val="002060"/>
                  </a:gs>
                </a:gsLst>
                <a:lin ang="5400000" scaled="1"/>
                <a:tileRect/>
              </a:gradFill>
              <a:miter lim="800000"/>
            </a:ln>
            <a:effectLst>
              <a:outerShdw blurRad="1016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7A94CD-C55B-E8CE-2617-AE5D33C71F1D}"/>
                </a:ext>
              </a:extLst>
            </p:cNvPr>
            <p:cNvSpPr/>
            <p:nvPr/>
          </p:nvSpPr>
          <p:spPr>
            <a:xfrm>
              <a:off x="3011119" y="1198019"/>
              <a:ext cx="942787" cy="68566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A292FB-F789-E846-D589-B5D5E10387BB}"/>
                </a:ext>
              </a:extLst>
            </p:cNvPr>
            <p:cNvSpPr/>
            <p:nvPr/>
          </p:nvSpPr>
          <p:spPr>
            <a:xfrm>
              <a:off x="3253959" y="1625589"/>
              <a:ext cx="457109" cy="4285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3A1F4163-F95B-2659-01AC-1D4E0348E493}"/>
                </a:ext>
              </a:extLst>
            </p:cNvPr>
            <p:cNvSpPr txBox="1"/>
            <p:nvPr/>
          </p:nvSpPr>
          <p:spPr>
            <a:xfrm>
              <a:off x="3307037" y="1174408"/>
              <a:ext cx="310061" cy="534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1DC1BAB-28DA-4A7A-9D28-BC14AE7D355E}"/>
                </a:ext>
              </a:extLst>
            </p:cNvPr>
            <p:cNvSpPr/>
            <p:nvPr/>
          </p:nvSpPr>
          <p:spPr>
            <a:xfrm>
              <a:off x="3388433" y="1757270"/>
              <a:ext cx="171416" cy="1128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C4B9A5B-DFB5-903C-3013-A71D0EEB1CF3}"/>
                </a:ext>
              </a:extLst>
            </p:cNvPr>
            <p:cNvSpPr/>
            <p:nvPr/>
          </p:nvSpPr>
          <p:spPr>
            <a:xfrm>
              <a:off x="2280018" y="6096000"/>
              <a:ext cx="2362661" cy="236266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94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41580-1AE4-0B33-BFEE-DFF4FF3A020C}"/>
              </a:ext>
            </a:extLst>
          </p:cNvPr>
          <p:cNvGrpSpPr/>
          <p:nvPr/>
        </p:nvGrpSpPr>
        <p:grpSpPr>
          <a:xfrm>
            <a:off x="8231346" y="2037278"/>
            <a:ext cx="3708000" cy="4500000"/>
            <a:chOff x="4501321" y="1167766"/>
            <a:chExt cx="2362661" cy="5164500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68BCB244-5E94-54E8-F76E-B1D521CB785C}"/>
                </a:ext>
              </a:extLst>
            </p:cNvPr>
            <p:cNvSpPr/>
            <p:nvPr/>
          </p:nvSpPr>
          <p:spPr>
            <a:xfrm>
              <a:off x="6269845" y="1167766"/>
              <a:ext cx="201771" cy="158917"/>
            </a:xfrm>
            <a:custGeom>
              <a:avLst/>
              <a:gdLst>
                <a:gd name="connsiteX0" fmla="*/ 163830 w 213360"/>
                <a:gd name="connsiteY0" fmla="*/ 0 h 152400"/>
                <a:gd name="connsiteX1" fmla="*/ 213360 w 213360"/>
                <a:gd name="connsiteY1" fmla="*/ 137160 h 152400"/>
                <a:gd name="connsiteX2" fmla="*/ 0 w 213360"/>
                <a:gd name="connsiteY2" fmla="*/ 152400 h 152400"/>
                <a:gd name="connsiteX3" fmla="*/ 163830 w 213360"/>
                <a:gd name="connsiteY3" fmla="*/ 0 h 152400"/>
                <a:gd name="connsiteX0" fmla="*/ 163830 w 222885"/>
                <a:gd name="connsiteY0" fmla="*/ 0 h 160020"/>
                <a:gd name="connsiteX1" fmla="*/ 222885 w 222885"/>
                <a:gd name="connsiteY1" fmla="*/ 160020 h 160020"/>
                <a:gd name="connsiteX2" fmla="*/ 0 w 222885"/>
                <a:gd name="connsiteY2" fmla="*/ 152400 h 160020"/>
                <a:gd name="connsiteX3" fmla="*/ 163830 w 222885"/>
                <a:gd name="connsiteY3" fmla="*/ 0 h 160020"/>
                <a:gd name="connsiteX0" fmla="*/ 171450 w 230505"/>
                <a:gd name="connsiteY0" fmla="*/ 0 h 163830"/>
                <a:gd name="connsiteX1" fmla="*/ 230505 w 230505"/>
                <a:gd name="connsiteY1" fmla="*/ 160020 h 163830"/>
                <a:gd name="connsiteX2" fmla="*/ 0 w 230505"/>
                <a:gd name="connsiteY2" fmla="*/ 163830 h 163830"/>
                <a:gd name="connsiteX3" fmla="*/ 171450 w 230505"/>
                <a:gd name="connsiteY3" fmla="*/ 0 h 163830"/>
                <a:gd name="connsiteX0" fmla="*/ 156210 w 215265"/>
                <a:gd name="connsiteY0" fmla="*/ 0 h 167640"/>
                <a:gd name="connsiteX1" fmla="*/ 215265 w 215265"/>
                <a:gd name="connsiteY1" fmla="*/ 160020 h 167640"/>
                <a:gd name="connsiteX2" fmla="*/ 0 w 215265"/>
                <a:gd name="connsiteY2" fmla="*/ 167640 h 167640"/>
                <a:gd name="connsiteX3" fmla="*/ 156210 w 215265"/>
                <a:gd name="connsiteY3" fmla="*/ 0 h 167640"/>
                <a:gd name="connsiteX0" fmla="*/ 169545 w 215265"/>
                <a:gd name="connsiteY0" fmla="*/ 0 h 131445"/>
                <a:gd name="connsiteX1" fmla="*/ 215265 w 215265"/>
                <a:gd name="connsiteY1" fmla="*/ 123825 h 131445"/>
                <a:gd name="connsiteX2" fmla="*/ 0 w 215265"/>
                <a:gd name="connsiteY2" fmla="*/ 131445 h 131445"/>
                <a:gd name="connsiteX3" fmla="*/ 169545 w 215265"/>
                <a:gd name="connsiteY3" fmla="*/ 0 h 131445"/>
                <a:gd name="connsiteX0" fmla="*/ 154305 w 215265"/>
                <a:gd name="connsiteY0" fmla="*/ 0 h 169545"/>
                <a:gd name="connsiteX1" fmla="*/ 215265 w 215265"/>
                <a:gd name="connsiteY1" fmla="*/ 161925 h 169545"/>
                <a:gd name="connsiteX2" fmla="*/ 0 w 215265"/>
                <a:gd name="connsiteY2" fmla="*/ 169545 h 169545"/>
                <a:gd name="connsiteX3" fmla="*/ 154305 w 215265"/>
                <a:gd name="connsiteY3" fmla="*/ 0 h 1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" h="169545">
                  <a:moveTo>
                    <a:pt x="154305" y="0"/>
                  </a:moveTo>
                  <a:lnTo>
                    <a:pt x="215265" y="161925"/>
                  </a:lnTo>
                  <a:lnTo>
                    <a:pt x="0" y="169545"/>
                  </a:lnTo>
                  <a:lnTo>
                    <a:pt x="154305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EE6000"/>
                </a:gs>
                <a:gs pos="0">
                  <a:srgbClr val="A02E00">
                    <a:lumMod val="0"/>
                  </a:srgb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1C8492BA-D3B7-9515-629C-56FF9E3BCC38}"/>
                </a:ext>
              </a:extLst>
            </p:cNvPr>
            <p:cNvSpPr/>
            <p:nvPr/>
          </p:nvSpPr>
          <p:spPr>
            <a:xfrm>
              <a:off x="4896733" y="1169552"/>
              <a:ext cx="307120" cy="257124"/>
            </a:xfrm>
            <a:custGeom>
              <a:avLst/>
              <a:gdLst>
                <a:gd name="connsiteX0" fmla="*/ 102870 w 327660"/>
                <a:gd name="connsiteY0" fmla="*/ 0 h 270510"/>
                <a:gd name="connsiteX1" fmla="*/ 0 w 327660"/>
                <a:gd name="connsiteY1" fmla="*/ 270510 h 270510"/>
                <a:gd name="connsiteX2" fmla="*/ 327660 w 327660"/>
                <a:gd name="connsiteY2" fmla="*/ 240030 h 270510"/>
                <a:gd name="connsiteX3" fmla="*/ 102870 w 327660"/>
                <a:gd name="connsiteY3" fmla="*/ 0 h 27051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06680 w 327660"/>
                <a:gd name="connsiteY3" fmla="*/ 0 h 274320"/>
                <a:gd name="connsiteX0" fmla="*/ 106680 w 327660"/>
                <a:gd name="connsiteY0" fmla="*/ 0 h 274320"/>
                <a:gd name="connsiteX1" fmla="*/ 0 w 327660"/>
                <a:gd name="connsiteY1" fmla="*/ 274320 h 274320"/>
                <a:gd name="connsiteX2" fmla="*/ 327660 w 327660"/>
                <a:gd name="connsiteY2" fmla="*/ 243840 h 274320"/>
                <a:gd name="connsiteX3" fmla="*/ 173355 w 327660"/>
                <a:gd name="connsiteY3" fmla="*/ 0 h 274320"/>
                <a:gd name="connsiteX4" fmla="*/ 106680 w 327660"/>
                <a:gd name="connsiteY4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660" h="274320">
                  <a:moveTo>
                    <a:pt x="106680" y="0"/>
                  </a:moveTo>
                  <a:lnTo>
                    <a:pt x="0" y="274320"/>
                  </a:lnTo>
                  <a:lnTo>
                    <a:pt x="327660" y="243840"/>
                  </a:lnTo>
                  <a:cubicBezTo>
                    <a:pt x="268605" y="179070"/>
                    <a:pt x="232410" y="64770"/>
                    <a:pt x="173355" y="0"/>
                  </a:cubicBezTo>
                  <a:lnTo>
                    <a:pt x="10668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E6000"/>
                </a:gs>
                <a:gs pos="100000">
                  <a:srgbClr val="A02E00">
                    <a:lumMod val="0"/>
                  </a:srgb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BC349D00-F928-B69C-20BD-B02CB3F29FBC}"/>
                </a:ext>
              </a:extLst>
            </p:cNvPr>
            <p:cNvSpPr/>
            <p:nvPr/>
          </p:nvSpPr>
          <p:spPr>
            <a:xfrm>
              <a:off x="4675321" y="1266206"/>
              <a:ext cx="2071275" cy="4601194"/>
            </a:xfrm>
            <a:custGeom>
              <a:avLst/>
              <a:gdLst>
                <a:gd name="connsiteX0" fmla="*/ 0 w 2209800"/>
                <a:gd name="connsiteY0" fmla="*/ 144780 h 3931920"/>
                <a:gd name="connsiteX1" fmla="*/ 76200 w 2209800"/>
                <a:gd name="connsiteY1" fmla="*/ 3840480 h 3931920"/>
                <a:gd name="connsiteX2" fmla="*/ 2209800 w 2209800"/>
                <a:gd name="connsiteY2" fmla="*/ 3931920 h 3931920"/>
                <a:gd name="connsiteX3" fmla="*/ 2141220 w 2209800"/>
                <a:gd name="connsiteY3" fmla="*/ 0 h 3931920"/>
                <a:gd name="connsiteX4" fmla="*/ 0 w 2209800"/>
                <a:gd name="connsiteY4" fmla="*/ 14478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3931920">
                  <a:moveTo>
                    <a:pt x="0" y="144780"/>
                  </a:moveTo>
                  <a:lnTo>
                    <a:pt x="76200" y="3840480"/>
                  </a:lnTo>
                  <a:lnTo>
                    <a:pt x="2209800" y="3931920"/>
                  </a:lnTo>
                  <a:lnTo>
                    <a:pt x="2141220" y="0"/>
                  </a:lnTo>
                  <a:lnTo>
                    <a:pt x="0" y="14478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B11CA9-682D-596D-700C-4BAFFC35F4FC}"/>
                </a:ext>
              </a:extLst>
            </p:cNvPr>
            <p:cNvSpPr/>
            <p:nvPr/>
          </p:nvSpPr>
          <p:spPr>
            <a:xfrm>
              <a:off x="4746744" y="1409053"/>
              <a:ext cx="1971282" cy="4253430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21738F05-9621-2B6F-3251-34EC0DEF79C6}"/>
                </a:ext>
              </a:extLst>
            </p:cNvPr>
            <p:cNvSpPr/>
            <p:nvPr/>
          </p:nvSpPr>
          <p:spPr>
            <a:xfrm>
              <a:off x="5021724" y="1180265"/>
              <a:ext cx="1364184" cy="8392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6A05"/>
                </a:gs>
                <a:gs pos="100000">
                  <a:srgbClr val="D04C03"/>
                </a:gs>
                <a:gs pos="0">
                  <a:srgbClr val="A02E00"/>
                </a:gs>
              </a:gsLst>
              <a:lin ang="5400000" scaled="1"/>
              <a:tileRect/>
            </a:gradFill>
            <a:ln w="28575" cap="sq">
              <a:gradFill flip="none" rotWithShape="1">
                <a:gsLst>
                  <a:gs pos="0">
                    <a:srgbClr val="A02E00"/>
                  </a:gs>
                  <a:gs pos="50000">
                    <a:srgbClr val="FFBF93"/>
                  </a:gs>
                  <a:gs pos="95000">
                    <a:srgbClr val="A02E00"/>
                  </a:gs>
                </a:gsLst>
                <a:lin ang="5400000" scaled="1"/>
                <a:tileRect/>
              </a:gradFill>
              <a:miter lim="800000"/>
            </a:ln>
            <a:effectLst>
              <a:outerShdw blurRad="1016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404BDB-CF00-75C7-1411-00B3A9B9049F}"/>
                </a:ext>
              </a:extLst>
            </p:cNvPr>
            <p:cNvSpPr/>
            <p:nvPr/>
          </p:nvSpPr>
          <p:spPr>
            <a:xfrm>
              <a:off x="5232422" y="1198019"/>
              <a:ext cx="942787" cy="68566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0CFFD2-DF58-484C-EAA5-0EE0E1CFFE62}"/>
                </a:ext>
              </a:extLst>
            </p:cNvPr>
            <p:cNvSpPr/>
            <p:nvPr/>
          </p:nvSpPr>
          <p:spPr>
            <a:xfrm>
              <a:off x="5475262" y="1625589"/>
              <a:ext cx="457109" cy="4285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70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AC3F7B99-BC34-8916-EE3D-861D18F3D3D1}"/>
                </a:ext>
              </a:extLst>
            </p:cNvPr>
            <p:cNvSpPr txBox="1"/>
            <p:nvPr/>
          </p:nvSpPr>
          <p:spPr>
            <a:xfrm>
              <a:off x="5563068" y="1174408"/>
              <a:ext cx="310061" cy="534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rPr>
                <a:t>3</a:t>
              </a:r>
              <a:endPara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endParaRPr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E7FCE0FF-2365-7B76-CDCD-4422E2D46DE4}"/>
                </a:ext>
              </a:extLst>
            </p:cNvPr>
            <p:cNvSpPr/>
            <p:nvPr/>
          </p:nvSpPr>
          <p:spPr>
            <a:xfrm>
              <a:off x="5609736" y="1757270"/>
              <a:ext cx="171416" cy="112823"/>
            </a:xfrm>
            <a:custGeom>
              <a:avLst/>
              <a:gdLst>
                <a:gd name="connsiteX0" fmla="*/ 0 w 1455420"/>
                <a:gd name="connsiteY0" fmla="*/ 0 h 895350"/>
                <a:gd name="connsiteX1" fmla="*/ 1455420 w 1455420"/>
                <a:gd name="connsiteY1" fmla="*/ 0 h 895350"/>
                <a:gd name="connsiteX2" fmla="*/ 720090 w 1455420"/>
                <a:gd name="connsiteY2" fmla="*/ 895350 h 895350"/>
                <a:gd name="connsiteX3" fmla="*/ 0 w 145542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895350">
                  <a:moveTo>
                    <a:pt x="0" y="0"/>
                  </a:moveTo>
                  <a:lnTo>
                    <a:pt x="1455420" y="0"/>
                  </a:lnTo>
                  <a:lnTo>
                    <a:pt x="720090" y="895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F35D41-B80D-85B7-771E-F21CF5C08AF5}"/>
                </a:ext>
              </a:extLst>
            </p:cNvPr>
            <p:cNvSpPr/>
            <p:nvPr/>
          </p:nvSpPr>
          <p:spPr>
            <a:xfrm>
              <a:off x="4501321" y="6096000"/>
              <a:ext cx="2362661" cy="236266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94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219B7A6-BEEE-6E35-6C6C-DA6AEDCC5B7A}"/>
              </a:ext>
            </a:extLst>
          </p:cNvPr>
          <p:cNvSpPr/>
          <p:nvPr/>
        </p:nvSpPr>
        <p:spPr>
          <a:xfrm>
            <a:off x="4604513" y="2868307"/>
            <a:ext cx="3093763" cy="301216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  <a:defRPr/>
            </a:pPr>
            <a:r>
              <a:rPr lang="en-IN" b="1" dirty="0" err="1"/>
              <a:t>CatBoost</a:t>
            </a:r>
            <a:endParaRPr lang="en-IN" b="1" dirty="0"/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IN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Built-in Categorical Handling: No need to convert cat. Variables.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b="1" kern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high-cardinal features, performs better than </a:t>
            </a:r>
            <a:r>
              <a:rPr lang="en-US" sz="1700" b="1" kern="0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LightGBM</a:t>
            </a:r>
            <a:r>
              <a:rPr lang="en-US" sz="1700" b="1" kern="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Less Hyperparameter Tuning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Naturally deal with missing values.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F215DA-140B-D7E3-B343-0902CD7A3D11}"/>
              </a:ext>
            </a:extLst>
          </p:cNvPr>
          <p:cNvSpPr/>
          <p:nvPr/>
        </p:nvSpPr>
        <p:spPr>
          <a:xfrm>
            <a:off x="8582890" y="2842506"/>
            <a:ext cx="3093763" cy="301216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  <a:defRPr/>
            </a:pPr>
            <a:r>
              <a:rPr lang="en-IN" b="1" dirty="0" err="1"/>
              <a:t>XGBoost</a:t>
            </a:r>
            <a:endParaRPr lang="en-IN" b="1" dirty="0"/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b="1" kern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Highly Accurate: top performing for churn prediction</a:t>
            </a:r>
            <a:r>
              <a:rPr lang="en-IN" sz="1700" b="1" kern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Robust to Class Imbalance.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Performs Well with Non-Linear Relationships</a:t>
            </a:r>
          </a:p>
          <a:p>
            <a:pPr marL="36000" indent="-1080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Great feature Importance &amp; Interpretability:.</a:t>
            </a:r>
          </a:p>
        </p:txBody>
      </p:sp>
    </p:spTree>
    <p:extLst>
      <p:ext uri="{BB962C8B-B14F-4D97-AF65-F5344CB8AC3E}">
        <p14:creationId xmlns:p14="http://schemas.microsoft.com/office/powerpoint/2010/main" val="60093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B1BE9-ED1E-0279-E57A-83AD83F4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B5C1E7-178E-D1D0-8B34-AA26B60B1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4E3851-5556-5AC7-7CDD-8541EE722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B6F55A-C690-3C1A-E6ED-A64C30A3A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E9A31-9F7D-23D5-40F5-925F9A1A9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62BDA-88FE-6B65-B970-046C4C0B908B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 Metrics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209458F-0880-C3C3-0B06-B869617B5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2011363"/>
            <a:ext cx="4733829" cy="112236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Freeform 7">
            <a:extLst>
              <a:ext uri="{FF2B5EF4-FFF2-40B4-BE49-F238E27FC236}">
                <a16:creationId xmlns:a16="http://schemas.microsoft.com/office/drawing/2014/main" id="{A3817D6B-F3D9-EE06-BF1D-8F1F55EF7D13}"/>
              </a:ext>
            </a:extLst>
          </p:cNvPr>
          <p:cNvSpPr>
            <a:spLocks noEditPoints="1"/>
          </p:cNvSpPr>
          <p:nvPr/>
        </p:nvSpPr>
        <p:spPr bwMode="auto">
          <a:xfrm>
            <a:off x="1651000" y="1687513"/>
            <a:ext cx="1152525" cy="1571625"/>
          </a:xfrm>
          <a:custGeom>
            <a:avLst/>
            <a:gdLst>
              <a:gd name="T0" fmla="*/ 256 w 726"/>
              <a:gd name="T1" fmla="*/ 110 h 990"/>
              <a:gd name="T2" fmla="*/ 242 w 726"/>
              <a:gd name="T3" fmla="*/ 141 h 990"/>
              <a:gd name="T4" fmla="*/ 222 w 726"/>
              <a:gd name="T5" fmla="*/ 169 h 990"/>
              <a:gd name="T6" fmla="*/ 194 w 726"/>
              <a:gd name="T7" fmla="*/ 191 h 990"/>
              <a:gd name="T8" fmla="*/ 156 w 726"/>
              <a:gd name="T9" fmla="*/ 204 h 990"/>
              <a:gd name="T10" fmla="*/ 102 w 726"/>
              <a:gd name="T11" fmla="*/ 209 h 990"/>
              <a:gd name="T12" fmla="*/ 215 w 726"/>
              <a:gd name="T13" fmla="*/ 313 h 990"/>
              <a:gd name="T14" fmla="*/ 360 w 726"/>
              <a:gd name="T15" fmla="*/ 911 h 990"/>
              <a:gd name="T16" fmla="*/ 262 w 726"/>
              <a:gd name="T17" fmla="*/ 93 h 990"/>
              <a:gd name="T18" fmla="*/ 421 w 726"/>
              <a:gd name="T19" fmla="*/ 1 h 990"/>
              <a:gd name="T20" fmla="*/ 442 w 726"/>
              <a:gd name="T21" fmla="*/ 7 h 990"/>
              <a:gd name="T22" fmla="*/ 452 w 726"/>
              <a:gd name="T23" fmla="*/ 17 h 990"/>
              <a:gd name="T24" fmla="*/ 454 w 726"/>
              <a:gd name="T25" fmla="*/ 23 h 990"/>
              <a:gd name="T26" fmla="*/ 455 w 726"/>
              <a:gd name="T27" fmla="*/ 284 h 990"/>
              <a:gd name="T28" fmla="*/ 726 w 726"/>
              <a:gd name="T29" fmla="*/ 988 h 990"/>
              <a:gd name="T30" fmla="*/ 413 w 726"/>
              <a:gd name="T31" fmla="*/ 989 h 990"/>
              <a:gd name="T32" fmla="*/ 413 w 726"/>
              <a:gd name="T33" fmla="*/ 989 h 990"/>
              <a:gd name="T34" fmla="*/ 361 w 726"/>
              <a:gd name="T35" fmla="*/ 990 h 990"/>
              <a:gd name="T36" fmla="*/ 299 w 726"/>
              <a:gd name="T37" fmla="*/ 990 h 990"/>
              <a:gd name="T38" fmla="*/ 234 w 726"/>
              <a:gd name="T39" fmla="*/ 990 h 990"/>
              <a:gd name="T40" fmla="*/ 190 w 726"/>
              <a:gd name="T41" fmla="*/ 988 h 990"/>
              <a:gd name="T42" fmla="*/ 165 w 726"/>
              <a:gd name="T43" fmla="*/ 979 h 990"/>
              <a:gd name="T44" fmla="*/ 152 w 726"/>
              <a:gd name="T45" fmla="*/ 966 h 990"/>
              <a:gd name="T46" fmla="*/ 145 w 726"/>
              <a:gd name="T47" fmla="*/ 952 h 990"/>
              <a:gd name="T48" fmla="*/ 143 w 726"/>
              <a:gd name="T49" fmla="*/ 943 h 990"/>
              <a:gd name="T50" fmla="*/ 141 w 726"/>
              <a:gd name="T51" fmla="*/ 394 h 990"/>
              <a:gd name="T52" fmla="*/ 48 w 726"/>
              <a:gd name="T53" fmla="*/ 393 h 990"/>
              <a:gd name="T54" fmla="*/ 22 w 726"/>
              <a:gd name="T55" fmla="*/ 386 h 990"/>
              <a:gd name="T56" fmla="*/ 9 w 726"/>
              <a:gd name="T57" fmla="*/ 373 h 990"/>
              <a:gd name="T58" fmla="*/ 2 w 726"/>
              <a:gd name="T59" fmla="*/ 360 h 990"/>
              <a:gd name="T60" fmla="*/ 0 w 726"/>
              <a:gd name="T61" fmla="*/ 351 h 990"/>
              <a:gd name="T62" fmla="*/ 0 w 726"/>
              <a:gd name="T63" fmla="*/ 161 h 990"/>
              <a:gd name="T64" fmla="*/ 8 w 726"/>
              <a:gd name="T65" fmla="*/ 132 h 990"/>
              <a:gd name="T66" fmla="*/ 23 w 726"/>
              <a:gd name="T67" fmla="*/ 114 h 990"/>
              <a:gd name="T68" fmla="*/ 41 w 726"/>
              <a:gd name="T69" fmla="*/ 105 h 990"/>
              <a:gd name="T70" fmla="*/ 53 w 726"/>
              <a:gd name="T71" fmla="*/ 102 h 990"/>
              <a:gd name="T72" fmla="*/ 88 w 726"/>
              <a:gd name="T73" fmla="*/ 91 h 990"/>
              <a:gd name="T74" fmla="*/ 144 w 726"/>
              <a:gd name="T75" fmla="*/ 66 h 990"/>
              <a:gd name="T76" fmla="*/ 183 w 726"/>
              <a:gd name="T77" fmla="*/ 39 h 990"/>
              <a:gd name="T78" fmla="*/ 205 w 726"/>
              <a:gd name="T79" fmla="*/ 17 h 990"/>
              <a:gd name="T80" fmla="*/ 217 w 726"/>
              <a:gd name="T81" fmla="*/ 2 h 990"/>
              <a:gd name="T82" fmla="*/ 223 w 726"/>
              <a:gd name="T83" fmla="*/ 0 h 990"/>
              <a:gd name="T84" fmla="*/ 249 w 726"/>
              <a:gd name="T85" fmla="*/ 0 h 990"/>
              <a:gd name="T86" fmla="*/ 290 w 726"/>
              <a:gd name="T87" fmla="*/ 0 h 990"/>
              <a:gd name="T88" fmla="*/ 335 w 726"/>
              <a:gd name="T89" fmla="*/ 0 h 990"/>
              <a:gd name="T90" fmla="*/ 375 w 726"/>
              <a:gd name="T91" fmla="*/ 0 h 990"/>
              <a:gd name="T92" fmla="*/ 400 w 726"/>
              <a:gd name="T93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6" h="990">
                <a:moveTo>
                  <a:pt x="262" y="93"/>
                </a:moveTo>
                <a:lnTo>
                  <a:pt x="256" y="110"/>
                </a:lnTo>
                <a:lnTo>
                  <a:pt x="249" y="126"/>
                </a:lnTo>
                <a:lnTo>
                  <a:pt x="242" y="141"/>
                </a:lnTo>
                <a:lnTo>
                  <a:pt x="232" y="155"/>
                </a:lnTo>
                <a:lnTo>
                  <a:pt x="222" y="169"/>
                </a:lnTo>
                <a:lnTo>
                  <a:pt x="210" y="180"/>
                </a:lnTo>
                <a:lnTo>
                  <a:pt x="194" y="191"/>
                </a:lnTo>
                <a:lnTo>
                  <a:pt x="176" y="198"/>
                </a:lnTo>
                <a:lnTo>
                  <a:pt x="156" y="204"/>
                </a:lnTo>
                <a:lnTo>
                  <a:pt x="131" y="208"/>
                </a:lnTo>
                <a:lnTo>
                  <a:pt x="102" y="209"/>
                </a:lnTo>
                <a:lnTo>
                  <a:pt x="102" y="313"/>
                </a:lnTo>
                <a:lnTo>
                  <a:pt x="215" y="313"/>
                </a:lnTo>
                <a:lnTo>
                  <a:pt x="215" y="911"/>
                </a:lnTo>
                <a:lnTo>
                  <a:pt x="360" y="911"/>
                </a:lnTo>
                <a:lnTo>
                  <a:pt x="360" y="93"/>
                </a:lnTo>
                <a:lnTo>
                  <a:pt x="262" y="93"/>
                </a:lnTo>
                <a:close/>
                <a:moveTo>
                  <a:pt x="403" y="0"/>
                </a:moveTo>
                <a:lnTo>
                  <a:pt x="421" y="1"/>
                </a:lnTo>
                <a:lnTo>
                  <a:pt x="433" y="3"/>
                </a:lnTo>
                <a:lnTo>
                  <a:pt x="442" y="7"/>
                </a:lnTo>
                <a:lnTo>
                  <a:pt x="448" y="11"/>
                </a:lnTo>
                <a:lnTo>
                  <a:pt x="452" y="17"/>
                </a:lnTo>
                <a:lnTo>
                  <a:pt x="453" y="21"/>
                </a:lnTo>
                <a:lnTo>
                  <a:pt x="454" y="23"/>
                </a:lnTo>
                <a:lnTo>
                  <a:pt x="454" y="24"/>
                </a:lnTo>
                <a:lnTo>
                  <a:pt x="455" y="284"/>
                </a:lnTo>
                <a:lnTo>
                  <a:pt x="726" y="284"/>
                </a:lnTo>
                <a:lnTo>
                  <a:pt x="726" y="988"/>
                </a:lnTo>
                <a:lnTo>
                  <a:pt x="414" y="989"/>
                </a:lnTo>
                <a:lnTo>
                  <a:pt x="413" y="989"/>
                </a:lnTo>
                <a:lnTo>
                  <a:pt x="413" y="989"/>
                </a:lnTo>
                <a:lnTo>
                  <a:pt x="413" y="989"/>
                </a:lnTo>
                <a:lnTo>
                  <a:pt x="361" y="990"/>
                </a:lnTo>
                <a:lnTo>
                  <a:pt x="361" y="990"/>
                </a:lnTo>
                <a:lnTo>
                  <a:pt x="331" y="990"/>
                </a:lnTo>
                <a:lnTo>
                  <a:pt x="299" y="990"/>
                </a:lnTo>
                <a:lnTo>
                  <a:pt x="266" y="990"/>
                </a:lnTo>
                <a:lnTo>
                  <a:pt x="234" y="990"/>
                </a:lnTo>
                <a:lnTo>
                  <a:pt x="209" y="990"/>
                </a:lnTo>
                <a:lnTo>
                  <a:pt x="190" y="988"/>
                </a:lnTo>
                <a:lnTo>
                  <a:pt x="176" y="985"/>
                </a:lnTo>
                <a:lnTo>
                  <a:pt x="165" y="979"/>
                </a:lnTo>
                <a:lnTo>
                  <a:pt x="157" y="973"/>
                </a:lnTo>
                <a:lnTo>
                  <a:pt x="152" y="966"/>
                </a:lnTo>
                <a:lnTo>
                  <a:pt x="147" y="959"/>
                </a:lnTo>
                <a:lnTo>
                  <a:pt x="145" y="952"/>
                </a:lnTo>
                <a:lnTo>
                  <a:pt x="144" y="947"/>
                </a:lnTo>
                <a:lnTo>
                  <a:pt x="143" y="943"/>
                </a:lnTo>
                <a:lnTo>
                  <a:pt x="143" y="942"/>
                </a:lnTo>
                <a:lnTo>
                  <a:pt x="141" y="394"/>
                </a:lnTo>
                <a:lnTo>
                  <a:pt x="66" y="394"/>
                </a:lnTo>
                <a:lnTo>
                  <a:pt x="48" y="393"/>
                </a:lnTo>
                <a:lnTo>
                  <a:pt x="33" y="390"/>
                </a:lnTo>
                <a:lnTo>
                  <a:pt x="22" y="386"/>
                </a:lnTo>
                <a:lnTo>
                  <a:pt x="14" y="379"/>
                </a:lnTo>
                <a:lnTo>
                  <a:pt x="9" y="373"/>
                </a:lnTo>
                <a:lnTo>
                  <a:pt x="4" y="366"/>
                </a:lnTo>
                <a:lnTo>
                  <a:pt x="2" y="360"/>
                </a:lnTo>
                <a:lnTo>
                  <a:pt x="0" y="354"/>
                </a:lnTo>
                <a:lnTo>
                  <a:pt x="0" y="351"/>
                </a:lnTo>
                <a:lnTo>
                  <a:pt x="0" y="350"/>
                </a:lnTo>
                <a:lnTo>
                  <a:pt x="0" y="161"/>
                </a:lnTo>
                <a:lnTo>
                  <a:pt x="2" y="144"/>
                </a:lnTo>
                <a:lnTo>
                  <a:pt x="8" y="132"/>
                </a:lnTo>
                <a:lnTo>
                  <a:pt x="15" y="121"/>
                </a:lnTo>
                <a:lnTo>
                  <a:pt x="23" y="114"/>
                </a:lnTo>
                <a:lnTo>
                  <a:pt x="32" y="109"/>
                </a:lnTo>
                <a:lnTo>
                  <a:pt x="41" y="105"/>
                </a:lnTo>
                <a:lnTo>
                  <a:pt x="48" y="103"/>
                </a:lnTo>
                <a:lnTo>
                  <a:pt x="53" y="102"/>
                </a:lnTo>
                <a:lnTo>
                  <a:pt x="54" y="102"/>
                </a:lnTo>
                <a:lnTo>
                  <a:pt x="88" y="91"/>
                </a:lnTo>
                <a:lnTo>
                  <a:pt x="118" y="79"/>
                </a:lnTo>
                <a:lnTo>
                  <a:pt x="144" y="66"/>
                </a:lnTo>
                <a:lnTo>
                  <a:pt x="165" y="53"/>
                </a:lnTo>
                <a:lnTo>
                  <a:pt x="183" y="39"/>
                </a:lnTo>
                <a:lnTo>
                  <a:pt x="196" y="27"/>
                </a:lnTo>
                <a:lnTo>
                  <a:pt x="205" y="17"/>
                </a:lnTo>
                <a:lnTo>
                  <a:pt x="213" y="7"/>
                </a:lnTo>
                <a:lnTo>
                  <a:pt x="217" y="2"/>
                </a:lnTo>
                <a:lnTo>
                  <a:pt x="218" y="0"/>
                </a:lnTo>
                <a:lnTo>
                  <a:pt x="223" y="0"/>
                </a:lnTo>
                <a:lnTo>
                  <a:pt x="233" y="0"/>
                </a:lnTo>
                <a:lnTo>
                  <a:pt x="249" y="0"/>
                </a:lnTo>
                <a:lnTo>
                  <a:pt x="269" y="0"/>
                </a:lnTo>
                <a:lnTo>
                  <a:pt x="290" y="0"/>
                </a:lnTo>
                <a:lnTo>
                  <a:pt x="313" y="0"/>
                </a:lnTo>
                <a:lnTo>
                  <a:pt x="335" y="0"/>
                </a:lnTo>
                <a:lnTo>
                  <a:pt x="357" y="0"/>
                </a:lnTo>
                <a:lnTo>
                  <a:pt x="375" y="0"/>
                </a:lnTo>
                <a:lnTo>
                  <a:pt x="390" y="0"/>
                </a:lnTo>
                <a:lnTo>
                  <a:pt x="400" y="0"/>
                </a:lnTo>
                <a:lnTo>
                  <a:pt x="4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Freeform 8">
            <a:extLst>
              <a:ext uri="{FF2B5EF4-FFF2-40B4-BE49-F238E27FC236}">
                <a16:creationId xmlns:a16="http://schemas.microsoft.com/office/drawing/2014/main" id="{DBBC4B44-744E-91FB-7168-42BEE9E36579}"/>
              </a:ext>
            </a:extLst>
          </p:cNvPr>
          <p:cNvSpPr>
            <a:spLocks/>
          </p:cNvSpPr>
          <p:nvPr/>
        </p:nvSpPr>
        <p:spPr bwMode="auto">
          <a:xfrm>
            <a:off x="2803525" y="2011363"/>
            <a:ext cx="466725" cy="1244600"/>
          </a:xfrm>
          <a:custGeom>
            <a:avLst/>
            <a:gdLst>
              <a:gd name="T0" fmla="*/ 294 w 294"/>
              <a:gd name="T1" fmla="*/ 0 h 784"/>
              <a:gd name="T2" fmla="*/ 294 w 294"/>
              <a:gd name="T3" fmla="*/ 707 h 784"/>
              <a:gd name="T4" fmla="*/ 0 w 294"/>
              <a:gd name="T5" fmla="*/ 784 h 784"/>
              <a:gd name="T6" fmla="*/ 0 w 294"/>
              <a:gd name="T7" fmla="*/ 80 h 784"/>
              <a:gd name="T8" fmla="*/ 294 w 294"/>
              <a:gd name="T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784">
                <a:moveTo>
                  <a:pt x="294" y="0"/>
                </a:moveTo>
                <a:lnTo>
                  <a:pt x="294" y="707"/>
                </a:lnTo>
                <a:lnTo>
                  <a:pt x="0" y="784"/>
                </a:lnTo>
                <a:lnTo>
                  <a:pt x="0" y="80"/>
                </a:lnTo>
                <a:lnTo>
                  <a:pt x="29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Freeform 9">
            <a:extLst>
              <a:ext uri="{FF2B5EF4-FFF2-40B4-BE49-F238E27FC236}">
                <a16:creationId xmlns:a16="http://schemas.microsoft.com/office/drawing/2014/main" id="{3A913AB2-463B-512F-B379-1A61CFC8D1BF}"/>
              </a:ext>
            </a:extLst>
          </p:cNvPr>
          <p:cNvSpPr>
            <a:spLocks/>
          </p:cNvSpPr>
          <p:nvPr/>
        </p:nvSpPr>
        <p:spPr bwMode="auto">
          <a:xfrm>
            <a:off x="7989887" y="2011363"/>
            <a:ext cx="474662" cy="1241425"/>
          </a:xfrm>
          <a:custGeom>
            <a:avLst/>
            <a:gdLst>
              <a:gd name="T0" fmla="*/ 0 w 299"/>
              <a:gd name="T1" fmla="*/ 0 h 782"/>
              <a:gd name="T2" fmla="*/ 299 w 299"/>
              <a:gd name="T3" fmla="*/ 80 h 782"/>
              <a:gd name="T4" fmla="*/ 299 w 299"/>
              <a:gd name="T5" fmla="*/ 782 h 782"/>
              <a:gd name="T6" fmla="*/ 0 w 299"/>
              <a:gd name="T7" fmla="*/ 707 h 782"/>
              <a:gd name="T8" fmla="*/ 0 w 299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782">
                <a:moveTo>
                  <a:pt x="0" y="0"/>
                </a:moveTo>
                <a:lnTo>
                  <a:pt x="299" y="80"/>
                </a:lnTo>
                <a:lnTo>
                  <a:pt x="299" y="782"/>
                </a:lnTo>
                <a:lnTo>
                  <a:pt x="0" y="7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7EF1C46-0827-FF18-7375-42DFA51AD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2138363"/>
            <a:ext cx="1317624" cy="1114425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Freeform 11">
            <a:extLst>
              <a:ext uri="{FF2B5EF4-FFF2-40B4-BE49-F238E27FC236}">
                <a16:creationId xmlns:a16="http://schemas.microsoft.com/office/drawing/2014/main" id="{F5E13DB8-CEE4-EE3C-1485-CD142164DED4}"/>
              </a:ext>
            </a:extLst>
          </p:cNvPr>
          <p:cNvSpPr>
            <a:spLocks/>
          </p:cNvSpPr>
          <p:nvPr/>
        </p:nvSpPr>
        <p:spPr bwMode="auto">
          <a:xfrm>
            <a:off x="2803525" y="3721100"/>
            <a:ext cx="466725" cy="1246188"/>
          </a:xfrm>
          <a:custGeom>
            <a:avLst/>
            <a:gdLst>
              <a:gd name="T0" fmla="*/ 294 w 294"/>
              <a:gd name="T1" fmla="*/ 0 h 785"/>
              <a:gd name="T2" fmla="*/ 294 w 294"/>
              <a:gd name="T3" fmla="*/ 707 h 785"/>
              <a:gd name="T4" fmla="*/ 0 w 294"/>
              <a:gd name="T5" fmla="*/ 785 h 785"/>
              <a:gd name="T6" fmla="*/ 0 w 294"/>
              <a:gd name="T7" fmla="*/ 80 h 785"/>
              <a:gd name="T8" fmla="*/ 294 w 294"/>
              <a:gd name="T9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785">
                <a:moveTo>
                  <a:pt x="294" y="0"/>
                </a:moveTo>
                <a:lnTo>
                  <a:pt x="294" y="707"/>
                </a:lnTo>
                <a:lnTo>
                  <a:pt x="0" y="785"/>
                </a:lnTo>
                <a:lnTo>
                  <a:pt x="0" y="80"/>
                </a:lnTo>
                <a:lnTo>
                  <a:pt x="29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B93EEBF-502E-ED73-15BD-5141DDF1C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3721100"/>
            <a:ext cx="4733829" cy="1122363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reeform 13">
            <a:extLst>
              <a:ext uri="{FF2B5EF4-FFF2-40B4-BE49-F238E27FC236}">
                <a16:creationId xmlns:a16="http://schemas.microsoft.com/office/drawing/2014/main" id="{504C7314-40D6-A2C6-776C-B1C61F051FED}"/>
              </a:ext>
            </a:extLst>
          </p:cNvPr>
          <p:cNvSpPr>
            <a:spLocks/>
          </p:cNvSpPr>
          <p:nvPr/>
        </p:nvSpPr>
        <p:spPr bwMode="auto">
          <a:xfrm>
            <a:off x="7989887" y="3721100"/>
            <a:ext cx="474662" cy="1246188"/>
          </a:xfrm>
          <a:custGeom>
            <a:avLst/>
            <a:gdLst>
              <a:gd name="T0" fmla="*/ 0 w 299"/>
              <a:gd name="T1" fmla="*/ 0 h 785"/>
              <a:gd name="T2" fmla="*/ 299 w 299"/>
              <a:gd name="T3" fmla="*/ 80 h 785"/>
              <a:gd name="T4" fmla="*/ 299 w 299"/>
              <a:gd name="T5" fmla="*/ 80 h 785"/>
              <a:gd name="T6" fmla="*/ 299 w 299"/>
              <a:gd name="T7" fmla="*/ 785 h 785"/>
              <a:gd name="T8" fmla="*/ 0 w 299"/>
              <a:gd name="T9" fmla="*/ 707 h 785"/>
              <a:gd name="T10" fmla="*/ 0 w 299"/>
              <a:gd name="T11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785">
                <a:moveTo>
                  <a:pt x="0" y="0"/>
                </a:moveTo>
                <a:lnTo>
                  <a:pt x="299" y="80"/>
                </a:lnTo>
                <a:lnTo>
                  <a:pt x="299" y="80"/>
                </a:lnTo>
                <a:lnTo>
                  <a:pt x="299" y="785"/>
                </a:lnTo>
                <a:lnTo>
                  <a:pt x="0" y="7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11A4B53-6D6A-65B5-572A-AF202991C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3848100"/>
            <a:ext cx="1317624" cy="1119188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Freeform 15">
            <a:extLst>
              <a:ext uri="{FF2B5EF4-FFF2-40B4-BE49-F238E27FC236}">
                <a16:creationId xmlns:a16="http://schemas.microsoft.com/office/drawing/2014/main" id="{FA9F16F1-A60B-9882-CEE9-76A8244D8443}"/>
              </a:ext>
            </a:extLst>
          </p:cNvPr>
          <p:cNvSpPr>
            <a:spLocks noEditPoints="1"/>
          </p:cNvSpPr>
          <p:nvPr/>
        </p:nvSpPr>
        <p:spPr bwMode="auto">
          <a:xfrm>
            <a:off x="1638300" y="3411538"/>
            <a:ext cx="1165225" cy="1562100"/>
          </a:xfrm>
          <a:custGeom>
            <a:avLst/>
            <a:gdLst>
              <a:gd name="T0" fmla="*/ 232 w 734"/>
              <a:gd name="T1" fmla="*/ 109 h 984"/>
              <a:gd name="T2" fmla="*/ 157 w 734"/>
              <a:gd name="T3" fmla="*/ 152 h 984"/>
              <a:gd name="T4" fmla="*/ 118 w 734"/>
              <a:gd name="T5" fmla="*/ 229 h 984"/>
              <a:gd name="T6" fmla="*/ 110 w 734"/>
              <a:gd name="T7" fmla="*/ 373 h 984"/>
              <a:gd name="T8" fmla="*/ 231 w 734"/>
              <a:gd name="T9" fmla="*/ 267 h 984"/>
              <a:gd name="T10" fmla="*/ 253 w 734"/>
              <a:gd name="T11" fmla="*/ 225 h 984"/>
              <a:gd name="T12" fmla="*/ 295 w 734"/>
              <a:gd name="T13" fmla="*/ 213 h 984"/>
              <a:gd name="T14" fmla="*/ 335 w 734"/>
              <a:gd name="T15" fmla="*/ 222 h 984"/>
              <a:gd name="T16" fmla="*/ 356 w 734"/>
              <a:gd name="T17" fmla="*/ 258 h 984"/>
              <a:gd name="T18" fmla="*/ 360 w 734"/>
              <a:gd name="T19" fmla="*/ 338 h 984"/>
              <a:gd name="T20" fmla="*/ 329 w 734"/>
              <a:gd name="T21" fmla="*/ 428 h 984"/>
              <a:gd name="T22" fmla="*/ 277 w 734"/>
              <a:gd name="T23" fmla="*/ 502 h 984"/>
              <a:gd name="T24" fmla="*/ 214 w 734"/>
              <a:gd name="T25" fmla="*/ 569 h 984"/>
              <a:gd name="T26" fmla="*/ 157 w 734"/>
              <a:gd name="T27" fmla="*/ 639 h 984"/>
              <a:gd name="T28" fmla="*/ 119 w 734"/>
              <a:gd name="T29" fmla="*/ 724 h 984"/>
              <a:gd name="T30" fmla="*/ 110 w 734"/>
              <a:gd name="T31" fmla="*/ 890 h 984"/>
              <a:gd name="T32" fmla="*/ 237 w 734"/>
              <a:gd name="T33" fmla="*/ 779 h 984"/>
              <a:gd name="T34" fmla="*/ 248 w 734"/>
              <a:gd name="T35" fmla="*/ 713 h 984"/>
              <a:gd name="T36" fmla="*/ 291 w 734"/>
              <a:gd name="T37" fmla="*/ 650 h 984"/>
              <a:gd name="T38" fmla="*/ 353 w 734"/>
              <a:gd name="T39" fmla="*/ 582 h 984"/>
              <a:gd name="T40" fmla="*/ 418 w 734"/>
              <a:gd name="T41" fmla="*/ 506 h 984"/>
              <a:gd name="T42" fmla="*/ 468 w 734"/>
              <a:gd name="T43" fmla="*/ 413 h 984"/>
              <a:gd name="T44" fmla="*/ 488 w 734"/>
              <a:gd name="T45" fmla="*/ 298 h 984"/>
              <a:gd name="T46" fmla="*/ 471 w 734"/>
              <a:gd name="T47" fmla="*/ 199 h 984"/>
              <a:gd name="T48" fmla="*/ 420 w 734"/>
              <a:gd name="T49" fmla="*/ 134 h 984"/>
              <a:gd name="T50" fmla="*/ 335 w 734"/>
              <a:gd name="T51" fmla="*/ 103 h 984"/>
              <a:gd name="T52" fmla="*/ 288 w 734"/>
              <a:gd name="T53" fmla="*/ 0 h 984"/>
              <a:gd name="T54" fmla="*/ 373 w 734"/>
              <a:gd name="T55" fmla="*/ 6 h 984"/>
              <a:gd name="T56" fmla="*/ 468 w 734"/>
              <a:gd name="T57" fmla="*/ 36 h 984"/>
              <a:gd name="T58" fmla="*/ 533 w 734"/>
              <a:gd name="T59" fmla="*/ 83 h 984"/>
              <a:gd name="T60" fmla="*/ 572 w 734"/>
              <a:gd name="T61" fmla="*/ 138 h 984"/>
              <a:gd name="T62" fmla="*/ 593 w 734"/>
              <a:gd name="T63" fmla="*/ 192 h 984"/>
              <a:gd name="T64" fmla="*/ 600 w 734"/>
              <a:gd name="T65" fmla="*/ 238 h 984"/>
              <a:gd name="T66" fmla="*/ 601 w 734"/>
              <a:gd name="T67" fmla="*/ 267 h 984"/>
              <a:gd name="T68" fmla="*/ 600 w 734"/>
              <a:gd name="T69" fmla="*/ 275 h 984"/>
              <a:gd name="T70" fmla="*/ 572 w 734"/>
              <a:gd name="T71" fmla="*/ 980 h 984"/>
              <a:gd name="T72" fmla="*/ 104 w 734"/>
              <a:gd name="T73" fmla="*/ 978 h 984"/>
              <a:gd name="T74" fmla="*/ 46 w 734"/>
              <a:gd name="T75" fmla="*/ 958 h 984"/>
              <a:gd name="T76" fmla="*/ 17 w 734"/>
              <a:gd name="T77" fmla="*/ 931 h 984"/>
              <a:gd name="T78" fmla="*/ 5 w 734"/>
              <a:gd name="T79" fmla="*/ 906 h 984"/>
              <a:gd name="T80" fmla="*/ 3 w 734"/>
              <a:gd name="T81" fmla="*/ 895 h 984"/>
              <a:gd name="T82" fmla="*/ 9 w 734"/>
              <a:gd name="T83" fmla="*/ 673 h 984"/>
              <a:gd name="T84" fmla="*/ 33 w 734"/>
              <a:gd name="T85" fmla="*/ 600 h 984"/>
              <a:gd name="T86" fmla="*/ 62 w 734"/>
              <a:gd name="T87" fmla="*/ 545 h 984"/>
              <a:gd name="T88" fmla="*/ 81 w 734"/>
              <a:gd name="T89" fmla="*/ 517 h 984"/>
              <a:gd name="T90" fmla="*/ 45 w 734"/>
              <a:gd name="T91" fmla="*/ 494 h 984"/>
              <a:gd name="T92" fmla="*/ 13 w 734"/>
              <a:gd name="T93" fmla="*/ 454 h 984"/>
              <a:gd name="T94" fmla="*/ 4 w 734"/>
              <a:gd name="T95" fmla="*/ 426 h 984"/>
              <a:gd name="T96" fmla="*/ 0 w 734"/>
              <a:gd name="T97" fmla="*/ 325 h 984"/>
              <a:gd name="T98" fmla="*/ 17 w 734"/>
              <a:gd name="T99" fmla="*/ 207 h 984"/>
              <a:gd name="T100" fmla="*/ 54 w 734"/>
              <a:gd name="T101" fmla="*/ 122 h 984"/>
              <a:gd name="T102" fmla="*/ 103 w 734"/>
              <a:gd name="T103" fmla="*/ 64 h 984"/>
              <a:gd name="T104" fmla="*/ 159 w 734"/>
              <a:gd name="T105" fmla="*/ 28 h 984"/>
              <a:gd name="T106" fmla="*/ 211 w 734"/>
              <a:gd name="T107" fmla="*/ 9 h 984"/>
              <a:gd name="T108" fmla="*/ 256 w 734"/>
              <a:gd name="T109" fmla="*/ 1 h 984"/>
              <a:gd name="T110" fmla="*/ 284 w 734"/>
              <a:gd name="T111" fmla="*/ 0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4" h="984">
                <a:moveTo>
                  <a:pt x="299" y="101"/>
                </a:moveTo>
                <a:lnTo>
                  <a:pt x="263" y="103"/>
                </a:lnTo>
                <a:lnTo>
                  <a:pt x="232" y="109"/>
                </a:lnTo>
                <a:lnTo>
                  <a:pt x="203" y="119"/>
                </a:lnTo>
                <a:lnTo>
                  <a:pt x="179" y="134"/>
                </a:lnTo>
                <a:lnTo>
                  <a:pt x="157" y="152"/>
                </a:lnTo>
                <a:lnTo>
                  <a:pt x="141" y="174"/>
                </a:lnTo>
                <a:lnTo>
                  <a:pt x="127" y="199"/>
                </a:lnTo>
                <a:lnTo>
                  <a:pt x="118" y="229"/>
                </a:lnTo>
                <a:lnTo>
                  <a:pt x="112" y="261"/>
                </a:lnTo>
                <a:lnTo>
                  <a:pt x="110" y="298"/>
                </a:lnTo>
                <a:lnTo>
                  <a:pt x="110" y="373"/>
                </a:lnTo>
                <a:lnTo>
                  <a:pt x="230" y="373"/>
                </a:lnTo>
                <a:lnTo>
                  <a:pt x="230" y="289"/>
                </a:lnTo>
                <a:lnTo>
                  <a:pt x="231" y="267"/>
                </a:lnTo>
                <a:lnTo>
                  <a:pt x="236" y="250"/>
                </a:lnTo>
                <a:lnTo>
                  <a:pt x="243" y="235"/>
                </a:lnTo>
                <a:lnTo>
                  <a:pt x="253" y="225"/>
                </a:lnTo>
                <a:lnTo>
                  <a:pt x="265" y="218"/>
                </a:lnTo>
                <a:lnTo>
                  <a:pt x="280" y="214"/>
                </a:lnTo>
                <a:lnTo>
                  <a:pt x="295" y="213"/>
                </a:lnTo>
                <a:lnTo>
                  <a:pt x="310" y="214"/>
                </a:lnTo>
                <a:lnTo>
                  <a:pt x="323" y="217"/>
                </a:lnTo>
                <a:lnTo>
                  <a:pt x="335" y="222"/>
                </a:lnTo>
                <a:lnTo>
                  <a:pt x="344" y="230"/>
                </a:lnTo>
                <a:lnTo>
                  <a:pt x="351" y="243"/>
                </a:lnTo>
                <a:lnTo>
                  <a:pt x="356" y="258"/>
                </a:lnTo>
                <a:lnTo>
                  <a:pt x="361" y="278"/>
                </a:lnTo>
                <a:lnTo>
                  <a:pt x="362" y="302"/>
                </a:lnTo>
                <a:lnTo>
                  <a:pt x="360" y="338"/>
                </a:lnTo>
                <a:lnTo>
                  <a:pt x="353" y="370"/>
                </a:lnTo>
                <a:lnTo>
                  <a:pt x="343" y="400"/>
                </a:lnTo>
                <a:lnTo>
                  <a:pt x="329" y="428"/>
                </a:lnTo>
                <a:lnTo>
                  <a:pt x="314" y="454"/>
                </a:lnTo>
                <a:lnTo>
                  <a:pt x="296" y="479"/>
                </a:lnTo>
                <a:lnTo>
                  <a:pt x="277" y="502"/>
                </a:lnTo>
                <a:lnTo>
                  <a:pt x="257" y="524"/>
                </a:lnTo>
                <a:lnTo>
                  <a:pt x="236" y="546"/>
                </a:lnTo>
                <a:lnTo>
                  <a:pt x="214" y="569"/>
                </a:lnTo>
                <a:lnTo>
                  <a:pt x="195" y="592"/>
                </a:lnTo>
                <a:lnTo>
                  <a:pt x="175" y="615"/>
                </a:lnTo>
                <a:lnTo>
                  <a:pt x="157" y="639"/>
                </a:lnTo>
                <a:lnTo>
                  <a:pt x="142" y="665"/>
                </a:lnTo>
                <a:lnTo>
                  <a:pt x="128" y="694"/>
                </a:lnTo>
                <a:lnTo>
                  <a:pt x="119" y="724"/>
                </a:lnTo>
                <a:lnTo>
                  <a:pt x="112" y="758"/>
                </a:lnTo>
                <a:lnTo>
                  <a:pt x="110" y="795"/>
                </a:lnTo>
                <a:lnTo>
                  <a:pt x="110" y="890"/>
                </a:lnTo>
                <a:lnTo>
                  <a:pt x="477" y="890"/>
                </a:lnTo>
                <a:lnTo>
                  <a:pt x="477" y="779"/>
                </a:lnTo>
                <a:lnTo>
                  <a:pt x="237" y="779"/>
                </a:lnTo>
                <a:lnTo>
                  <a:pt x="235" y="757"/>
                </a:lnTo>
                <a:lnTo>
                  <a:pt x="239" y="735"/>
                </a:lnTo>
                <a:lnTo>
                  <a:pt x="248" y="713"/>
                </a:lnTo>
                <a:lnTo>
                  <a:pt x="259" y="692"/>
                </a:lnTo>
                <a:lnTo>
                  <a:pt x="274" y="672"/>
                </a:lnTo>
                <a:lnTo>
                  <a:pt x="291" y="650"/>
                </a:lnTo>
                <a:lnTo>
                  <a:pt x="311" y="628"/>
                </a:lnTo>
                <a:lnTo>
                  <a:pt x="332" y="606"/>
                </a:lnTo>
                <a:lnTo>
                  <a:pt x="353" y="582"/>
                </a:lnTo>
                <a:lnTo>
                  <a:pt x="375" y="559"/>
                </a:lnTo>
                <a:lnTo>
                  <a:pt x="397" y="533"/>
                </a:lnTo>
                <a:lnTo>
                  <a:pt x="418" y="506"/>
                </a:lnTo>
                <a:lnTo>
                  <a:pt x="437" y="477"/>
                </a:lnTo>
                <a:lnTo>
                  <a:pt x="454" y="446"/>
                </a:lnTo>
                <a:lnTo>
                  <a:pt x="468" y="413"/>
                </a:lnTo>
                <a:lnTo>
                  <a:pt x="479" y="376"/>
                </a:lnTo>
                <a:lnTo>
                  <a:pt x="486" y="338"/>
                </a:lnTo>
                <a:lnTo>
                  <a:pt x="488" y="298"/>
                </a:lnTo>
                <a:lnTo>
                  <a:pt x="486" y="261"/>
                </a:lnTo>
                <a:lnTo>
                  <a:pt x="481" y="229"/>
                </a:lnTo>
                <a:lnTo>
                  <a:pt x="471" y="199"/>
                </a:lnTo>
                <a:lnTo>
                  <a:pt x="458" y="174"/>
                </a:lnTo>
                <a:lnTo>
                  <a:pt x="440" y="152"/>
                </a:lnTo>
                <a:lnTo>
                  <a:pt x="420" y="134"/>
                </a:lnTo>
                <a:lnTo>
                  <a:pt x="395" y="119"/>
                </a:lnTo>
                <a:lnTo>
                  <a:pt x="367" y="109"/>
                </a:lnTo>
                <a:lnTo>
                  <a:pt x="335" y="103"/>
                </a:lnTo>
                <a:lnTo>
                  <a:pt x="299" y="101"/>
                </a:lnTo>
                <a:close/>
                <a:moveTo>
                  <a:pt x="284" y="0"/>
                </a:moveTo>
                <a:lnTo>
                  <a:pt x="288" y="0"/>
                </a:lnTo>
                <a:lnTo>
                  <a:pt x="290" y="0"/>
                </a:lnTo>
                <a:lnTo>
                  <a:pt x="334" y="2"/>
                </a:lnTo>
                <a:lnTo>
                  <a:pt x="373" y="6"/>
                </a:lnTo>
                <a:lnTo>
                  <a:pt x="409" y="15"/>
                </a:lnTo>
                <a:lnTo>
                  <a:pt x="440" y="25"/>
                </a:lnTo>
                <a:lnTo>
                  <a:pt x="468" y="36"/>
                </a:lnTo>
                <a:lnTo>
                  <a:pt x="493" y="51"/>
                </a:lnTo>
                <a:lnTo>
                  <a:pt x="515" y="66"/>
                </a:lnTo>
                <a:lnTo>
                  <a:pt x="533" y="83"/>
                </a:lnTo>
                <a:lnTo>
                  <a:pt x="548" y="101"/>
                </a:lnTo>
                <a:lnTo>
                  <a:pt x="562" y="119"/>
                </a:lnTo>
                <a:lnTo>
                  <a:pt x="572" y="138"/>
                </a:lnTo>
                <a:lnTo>
                  <a:pt x="580" y="157"/>
                </a:lnTo>
                <a:lnTo>
                  <a:pt x="587" y="174"/>
                </a:lnTo>
                <a:lnTo>
                  <a:pt x="593" y="192"/>
                </a:lnTo>
                <a:lnTo>
                  <a:pt x="596" y="208"/>
                </a:lnTo>
                <a:lnTo>
                  <a:pt x="599" y="224"/>
                </a:lnTo>
                <a:lnTo>
                  <a:pt x="600" y="238"/>
                </a:lnTo>
                <a:lnTo>
                  <a:pt x="601" y="250"/>
                </a:lnTo>
                <a:lnTo>
                  <a:pt x="601" y="260"/>
                </a:lnTo>
                <a:lnTo>
                  <a:pt x="601" y="267"/>
                </a:lnTo>
                <a:lnTo>
                  <a:pt x="601" y="273"/>
                </a:lnTo>
                <a:lnTo>
                  <a:pt x="600" y="274"/>
                </a:lnTo>
                <a:lnTo>
                  <a:pt x="600" y="275"/>
                </a:lnTo>
                <a:lnTo>
                  <a:pt x="734" y="275"/>
                </a:lnTo>
                <a:lnTo>
                  <a:pt x="734" y="980"/>
                </a:lnTo>
                <a:lnTo>
                  <a:pt x="572" y="980"/>
                </a:lnTo>
                <a:lnTo>
                  <a:pt x="162" y="984"/>
                </a:lnTo>
                <a:lnTo>
                  <a:pt x="131" y="983"/>
                </a:lnTo>
                <a:lnTo>
                  <a:pt x="104" y="978"/>
                </a:lnTo>
                <a:lnTo>
                  <a:pt x="81" y="973"/>
                </a:lnTo>
                <a:lnTo>
                  <a:pt x="61" y="966"/>
                </a:lnTo>
                <a:lnTo>
                  <a:pt x="46" y="958"/>
                </a:lnTo>
                <a:lnTo>
                  <a:pt x="33" y="949"/>
                </a:lnTo>
                <a:lnTo>
                  <a:pt x="24" y="940"/>
                </a:lnTo>
                <a:lnTo>
                  <a:pt x="17" y="931"/>
                </a:lnTo>
                <a:lnTo>
                  <a:pt x="11" y="921"/>
                </a:lnTo>
                <a:lnTo>
                  <a:pt x="7" y="913"/>
                </a:lnTo>
                <a:lnTo>
                  <a:pt x="5" y="906"/>
                </a:lnTo>
                <a:lnTo>
                  <a:pt x="4" y="901"/>
                </a:lnTo>
                <a:lnTo>
                  <a:pt x="4" y="896"/>
                </a:lnTo>
                <a:lnTo>
                  <a:pt x="3" y="895"/>
                </a:lnTo>
                <a:lnTo>
                  <a:pt x="3" y="728"/>
                </a:lnTo>
                <a:lnTo>
                  <a:pt x="5" y="700"/>
                </a:lnTo>
                <a:lnTo>
                  <a:pt x="9" y="673"/>
                </a:lnTo>
                <a:lnTo>
                  <a:pt x="16" y="648"/>
                </a:lnTo>
                <a:lnTo>
                  <a:pt x="24" y="623"/>
                </a:lnTo>
                <a:lnTo>
                  <a:pt x="33" y="600"/>
                </a:lnTo>
                <a:lnTo>
                  <a:pt x="44" y="579"/>
                </a:lnTo>
                <a:lnTo>
                  <a:pt x="53" y="562"/>
                </a:lnTo>
                <a:lnTo>
                  <a:pt x="62" y="545"/>
                </a:lnTo>
                <a:lnTo>
                  <a:pt x="70" y="533"/>
                </a:lnTo>
                <a:lnTo>
                  <a:pt x="77" y="523"/>
                </a:lnTo>
                <a:lnTo>
                  <a:pt x="81" y="517"/>
                </a:lnTo>
                <a:lnTo>
                  <a:pt x="83" y="515"/>
                </a:lnTo>
                <a:lnTo>
                  <a:pt x="61" y="506"/>
                </a:lnTo>
                <a:lnTo>
                  <a:pt x="45" y="494"/>
                </a:lnTo>
                <a:lnTo>
                  <a:pt x="31" y="481"/>
                </a:lnTo>
                <a:lnTo>
                  <a:pt x="21" y="467"/>
                </a:lnTo>
                <a:lnTo>
                  <a:pt x="13" y="454"/>
                </a:lnTo>
                <a:lnTo>
                  <a:pt x="9" y="443"/>
                </a:lnTo>
                <a:lnTo>
                  <a:pt x="6" y="432"/>
                </a:lnTo>
                <a:lnTo>
                  <a:pt x="4" y="426"/>
                </a:lnTo>
                <a:lnTo>
                  <a:pt x="4" y="424"/>
                </a:lnTo>
                <a:lnTo>
                  <a:pt x="0" y="372"/>
                </a:lnTo>
                <a:lnTo>
                  <a:pt x="0" y="325"/>
                </a:lnTo>
                <a:lnTo>
                  <a:pt x="3" y="282"/>
                </a:lnTo>
                <a:lnTo>
                  <a:pt x="8" y="243"/>
                </a:lnTo>
                <a:lnTo>
                  <a:pt x="17" y="207"/>
                </a:lnTo>
                <a:lnTo>
                  <a:pt x="27" y="176"/>
                </a:lnTo>
                <a:lnTo>
                  <a:pt x="39" y="148"/>
                </a:lnTo>
                <a:lnTo>
                  <a:pt x="54" y="122"/>
                </a:lnTo>
                <a:lnTo>
                  <a:pt x="69" y="101"/>
                </a:lnTo>
                <a:lnTo>
                  <a:pt x="86" y="81"/>
                </a:lnTo>
                <a:lnTo>
                  <a:pt x="103" y="64"/>
                </a:lnTo>
                <a:lnTo>
                  <a:pt x="121" y="51"/>
                </a:lnTo>
                <a:lnTo>
                  <a:pt x="140" y="38"/>
                </a:lnTo>
                <a:lnTo>
                  <a:pt x="159" y="28"/>
                </a:lnTo>
                <a:lnTo>
                  <a:pt x="176" y="21"/>
                </a:lnTo>
                <a:lnTo>
                  <a:pt x="195" y="14"/>
                </a:lnTo>
                <a:lnTo>
                  <a:pt x="211" y="9"/>
                </a:lnTo>
                <a:lnTo>
                  <a:pt x="228" y="5"/>
                </a:lnTo>
                <a:lnTo>
                  <a:pt x="242" y="3"/>
                </a:lnTo>
                <a:lnTo>
                  <a:pt x="256" y="1"/>
                </a:lnTo>
                <a:lnTo>
                  <a:pt x="267" y="0"/>
                </a:lnTo>
                <a:lnTo>
                  <a:pt x="277" y="0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Freeform 16">
            <a:extLst>
              <a:ext uri="{FF2B5EF4-FFF2-40B4-BE49-F238E27FC236}">
                <a16:creationId xmlns:a16="http://schemas.microsoft.com/office/drawing/2014/main" id="{39DD280A-E90B-B1FE-5EEB-E673A863F272}"/>
              </a:ext>
            </a:extLst>
          </p:cNvPr>
          <p:cNvSpPr>
            <a:spLocks/>
          </p:cNvSpPr>
          <p:nvPr/>
        </p:nvSpPr>
        <p:spPr bwMode="auto">
          <a:xfrm>
            <a:off x="2787650" y="5473700"/>
            <a:ext cx="482600" cy="1239838"/>
          </a:xfrm>
          <a:custGeom>
            <a:avLst/>
            <a:gdLst>
              <a:gd name="T0" fmla="*/ 304 w 304"/>
              <a:gd name="T1" fmla="*/ 0 h 781"/>
              <a:gd name="T2" fmla="*/ 304 w 304"/>
              <a:gd name="T3" fmla="*/ 702 h 781"/>
              <a:gd name="T4" fmla="*/ 0 w 304"/>
              <a:gd name="T5" fmla="*/ 781 h 781"/>
              <a:gd name="T6" fmla="*/ 0 w 304"/>
              <a:gd name="T7" fmla="*/ 82 h 781"/>
              <a:gd name="T8" fmla="*/ 304 w 304"/>
              <a:gd name="T9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781">
                <a:moveTo>
                  <a:pt x="304" y="0"/>
                </a:moveTo>
                <a:lnTo>
                  <a:pt x="304" y="702"/>
                </a:lnTo>
                <a:lnTo>
                  <a:pt x="0" y="781"/>
                </a:lnTo>
                <a:lnTo>
                  <a:pt x="0" y="82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44C882A-6CA6-F10F-1803-C972BDB1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5473700"/>
            <a:ext cx="4733829" cy="1114425"/>
          </a:xfrm>
          <a:prstGeom prst="rect">
            <a:avLst/>
          </a:prstGeom>
          <a:solidFill>
            <a:schemeClr val="accent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Freeform 18">
            <a:extLst>
              <a:ext uri="{FF2B5EF4-FFF2-40B4-BE49-F238E27FC236}">
                <a16:creationId xmlns:a16="http://schemas.microsoft.com/office/drawing/2014/main" id="{55C875A3-A5FD-E329-BB28-A02D028823A6}"/>
              </a:ext>
            </a:extLst>
          </p:cNvPr>
          <p:cNvSpPr>
            <a:spLocks/>
          </p:cNvSpPr>
          <p:nvPr/>
        </p:nvSpPr>
        <p:spPr bwMode="auto">
          <a:xfrm>
            <a:off x="7989887" y="5473700"/>
            <a:ext cx="476250" cy="1239838"/>
          </a:xfrm>
          <a:custGeom>
            <a:avLst/>
            <a:gdLst>
              <a:gd name="T0" fmla="*/ 0 w 300"/>
              <a:gd name="T1" fmla="*/ 0 h 781"/>
              <a:gd name="T2" fmla="*/ 300 w 300"/>
              <a:gd name="T3" fmla="*/ 75 h 781"/>
              <a:gd name="T4" fmla="*/ 299 w 300"/>
              <a:gd name="T5" fmla="*/ 75 h 781"/>
              <a:gd name="T6" fmla="*/ 299 w 300"/>
              <a:gd name="T7" fmla="*/ 781 h 781"/>
              <a:gd name="T8" fmla="*/ 0 w 300"/>
              <a:gd name="T9" fmla="*/ 702 h 781"/>
              <a:gd name="T10" fmla="*/ 0 w 300"/>
              <a:gd name="T11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781">
                <a:moveTo>
                  <a:pt x="0" y="0"/>
                </a:moveTo>
                <a:lnTo>
                  <a:pt x="300" y="75"/>
                </a:lnTo>
                <a:lnTo>
                  <a:pt x="299" y="75"/>
                </a:lnTo>
                <a:lnTo>
                  <a:pt x="299" y="781"/>
                </a:lnTo>
                <a:lnTo>
                  <a:pt x="0" y="7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7D6C759-F1A7-FCD7-494A-4DCEC4172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5592763"/>
            <a:ext cx="1317624" cy="1120775"/>
          </a:xfrm>
          <a:prstGeom prst="rect">
            <a:avLst/>
          </a:prstGeom>
          <a:solidFill>
            <a:schemeClr val="accent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Freeform 20">
            <a:extLst>
              <a:ext uri="{FF2B5EF4-FFF2-40B4-BE49-F238E27FC236}">
                <a16:creationId xmlns:a16="http://schemas.microsoft.com/office/drawing/2014/main" id="{81C00B42-1CA5-4031-74F5-8C5AD59FF680}"/>
              </a:ext>
            </a:extLst>
          </p:cNvPr>
          <p:cNvSpPr>
            <a:spLocks noEditPoints="1"/>
          </p:cNvSpPr>
          <p:nvPr/>
        </p:nvSpPr>
        <p:spPr bwMode="auto">
          <a:xfrm>
            <a:off x="1639887" y="5130800"/>
            <a:ext cx="1147762" cy="1582738"/>
          </a:xfrm>
          <a:custGeom>
            <a:avLst/>
            <a:gdLst>
              <a:gd name="T0" fmla="*/ 196 w 723"/>
              <a:gd name="T1" fmla="*/ 121 h 997"/>
              <a:gd name="T2" fmla="*/ 121 w 723"/>
              <a:gd name="T3" fmla="*/ 203 h 997"/>
              <a:gd name="T4" fmla="*/ 104 w 723"/>
              <a:gd name="T5" fmla="*/ 346 h 997"/>
              <a:gd name="T6" fmla="*/ 228 w 723"/>
              <a:gd name="T7" fmla="*/ 254 h 997"/>
              <a:gd name="T8" fmla="*/ 271 w 723"/>
              <a:gd name="T9" fmla="*/ 218 h 997"/>
              <a:gd name="T10" fmla="*/ 325 w 723"/>
              <a:gd name="T11" fmla="*/ 226 h 997"/>
              <a:gd name="T12" fmla="*/ 351 w 723"/>
              <a:gd name="T13" fmla="*/ 283 h 997"/>
              <a:gd name="T14" fmla="*/ 347 w 723"/>
              <a:gd name="T15" fmla="*/ 392 h 997"/>
              <a:gd name="T16" fmla="*/ 309 w 723"/>
              <a:gd name="T17" fmla="*/ 432 h 997"/>
              <a:gd name="T18" fmla="*/ 228 w 723"/>
              <a:gd name="T19" fmla="*/ 550 h 997"/>
              <a:gd name="T20" fmla="*/ 321 w 723"/>
              <a:gd name="T21" fmla="*/ 563 h 997"/>
              <a:gd name="T22" fmla="*/ 351 w 723"/>
              <a:gd name="T23" fmla="*/ 626 h 997"/>
              <a:gd name="T24" fmla="*/ 348 w 723"/>
              <a:gd name="T25" fmla="*/ 759 h 997"/>
              <a:gd name="T26" fmla="*/ 314 w 723"/>
              <a:gd name="T27" fmla="*/ 801 h 997"/>
              <a:gd name="T28" fmla="*/ 257 w 723"/>
              <a:gd name="T29" fmla="*/ 799 h 997"/>
              <a:gd name="T30" fmla="*/ 224 w 723"/>
              <a:gd name="T31" fmla="*/ 748 h 997"/>
              <a:gd name="T32" fmla="*/ 104 w 723"/>
              <a:gd name="T33" fmla="*/ 718 h 997"/>
              <a:gd name="T34" fmla="*/ 134 w 723"/>
              <a:gd name="T35" fmla="*/ 844 h 997"/>
              <a:gd name="T36" fmla="*/ 224 w 723"/>
              <a:gd name="T37" fmla="*/ 911 h 997"/>
              <a:gd name="T38" fmla="*/ 357 w 723"/>
              <a:gd name="T39" fmla="*/ 911 h 997"/>
              <a:gd name="T40" fmla="*/ 448 w 723"/>
              <a:gd name="T41" fmla="*/ 844 h 997"/>
              <a:gd name="T42" fmla="*/ 478 w 723"/>
              <a:gd name="T43" fmla="*/ 718 h 997"/>
              <a:gd name="T44" fmla="*/ 466 w 723"/>
              <a:gd name="T45" fmla="*/ 574 h 997"/>
              <a:gd name="T46" fmla="*/ 412 w 723"/>
              <a:gd name="T47" fmla="*/ 500 h 997"/>
              <a:gd name="T48" fmla="*/ 450 w 723"/>
              <a:gd name="T49" fmla="*/ 439 h 997"/>
              <a:gd name="T50" fmla="*/ 478 w 723"/>
              <a:gd name="T51" fmla="*/ 323 h 997"/>
              <a:gd name="T52" fmla="*/ 461 w 723"/>
              <a:gd name="T53" fmla="*/ 203 h 997"/>
              <a:gd name="T54" fmla="*/ 385 w 723"/>
              <a:gd name="T55" fmla="*/ 121 h 997"/>
              <a:gd name="T56" fmla="*/ 284 w 723"/>
              <a:gd name="T57" fmla="*/ 0 h 997"/>
              <a:gd name="T58" fmla="*/ 373 w 723"/>
              <a:gd name="T59" fmla="*/ 6 h 997"/>
              <a:gd name="T60" fmla="*/ 492 w 723"/>
              <a:gd name="T61" fmla="*/ 50 h 997"/>
              <a:gd name="T62" fmla="*/ 560 w 723"/>
              <a:gd name="T63" fmla="*/ 118 h 997"/>
              <a:gd name="T64" fmla="*/ 591 w 723"/>
              <a:gd name="T65" fmla="*/ 193 h 997"/>
              <a:gd name="T66" fmla="*/ 599 w 723"/>
              <a:gd name="T67" fmla="*/ 256 h 997"/>
              <a:gd name="T68" fmla="*/ 597 w 723"/>
              <a:gd name="T69" fmla="*/ 290 h 997"/>
              <a:gd name="T70" fmla="*/ 250 w 723"/>
              <a:gd name="T71" fmla="*/ 997 h 997"/>
              <a:gd name="T72" fmla="*/ 115 w 723"/>
              <a:gd name="T73" fmla="*/ 982 h 997"/>
              <a:gd name="T74" fmla="*/ 40 w 723"/>
              <a:gd name="T75" fmla="*/ 936 h 997"/>
              <a:gd name="T76" fmla="*/ 8 w 723"/>
              <a:gd name="T77" fmla="*/ 872 h 997"/>
              <a:gd name="T78" fmla="*/ 2 w 723"/>
              <a:gd name="T79" fmla="*/ 804 h 997"/>
              <a:gd name="T80" fmla="*/ 2 w 723"/>
              <a:gd name="T81" fmla="*/ 617 h 997"/>
              <a:gd name="T82" fmla="*/ 5 w 723"/>
              <a:gd name="T83" fmla="*/ 566 h 997"/>
              <a:gd name="T84" fmla="*/ 41 w 723"/>
              <a:gd name="T85" fmla="*/ 505 h 997"/>
              <a:gd name="T86" fmla="*/ 69 w 723"/>
              <a:gd name="T87" fmla="*/ 486 h 997"/>
              <a:gd name="T88" fmla="*/ 16 w 723"/>
              <a:gd name="T89" fmla="*/ 403 h 997"/>
              <a:gd name="T90" fmla="*/ 1 w 723"/>
              <a:gd name="T91" fmla="*/ 319 h 997"/>
              <a:gd name="T92" fmla="*/ 5 w 723"/>
              <a:gd name="T93" fmla="*/ 251 h 997"/>
              <a:gd name="T94" fmla="*/ 52 w 723"/>
              <a:gd name="T95" fmla="*/ 122 h 997"/>
              <a:gd name="T96" fmla="*/ 124 w 723"/>
              <a:gd name="T97" fmla="*/ 48 h 997"/>
              <a:gd name="T98" fmla="*/ 202 w 723"/>
              <a:gd name="T99" fmla="*/ 11 h 997"/>
              <a:gd name="T100" fmla="*/ 264 w 723"/>
              <a:gd name="T101" fmla="*/ 1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3" h="997">
                <a:moveTo>
                  <a:pt x="291" y="102"/>
                </a:moveTo>
                <a:lnTo>
                  <a:pt x="256" y="104"/>
                </a:lnTo>
                <a:lnTo>
                  <a:pt x="224" y="110"/>
                </a:lnTo>
                <a:lnTo>
                  <a:pt x="196" y="121"/>
                </a:lnTo>
                <a:lnTo>
                  <a:pt x="172" y="136"/>
                </a:lnTo>
                <a:lnTo>
                  <a:pt x="151" y="154"/>
                </a:lnTo>
                <a:lnTo>
                  <a:pt x="134" y="176"/>
                </a:lnTo>
                <a:lnTo>
                  <a:pt x="121" y="203"/>
                </a:lnTo>
                <a:lnTo>
                  <a:pt x="111" y="232"/>
                </a:lnTo>
                <a:lnTo>
                  <a:pt x="106" y="266"/>
                </a:lnTo>
                <a:lnTo>
                  <a:pt x="104" y="303"/>
                </a:lnTo>
                <a:lnTo>
                  <a:pt x="104" y="346"/>
                </a:lnTo>
                <a:lnTo>
                  <a:pt x="223" y="346"/>
                </a:lnTo>
                <a:lnTo>
                  <a:pt x="223" y="294"/>
                </a:lnTo>
                <a:lnTo>
                  <a:pt x="224" y="273"/>
                </a:lnTo>
                <a:lnTo>
                  <a:pt x="228" y="254"/>
                </a:lnTo>
                <a:lnTo>
                  <a:pt x="235" y="239"/>
                </a:lnTo>
                <a:lnTo>
                  <a:pt x="245" y="229"/>
                </a:lnTo>
                <a:lnTo>
                  <a:pt x="257" y="222"/>
                </a:lnTo>
                <a:lnTo>
                  <a:pt x="271" y="218"/>
                </a:lnTo>
                <a:lnTo>
                  <a:pt x="287" y="216"/>
                </a:lnTo>
                <a:lnTo>
                  <a:pt x="302" y="217"/>
                </a:lnTo>
                <a:lnTo>
                  <a:pt x="314" y="220"/>
                </a:lnTo>
                <a:lnTo>
                  <a:pt x="325" y="226"/>
                </a:lnTo>
                <a:lnTo>
                  <a:pt x="335" y="234"/>
                </a:lnTo>
                <a:lnTo>
                  <a:pt x="342" y="247"/>
                </a:lnTo>
                <a:lnTo>
                  <a:pt x="348" y="262"/>
                </a:lnTo>
                <a:lnTo>
                  <a:pt x="351" y="283"/>
                </a:lnTo>
                <a:lnTo>
                  <a:pt x="352" y="307"/>
                </a:lnTo>
                <a:lnTo>
                  <a:pt x="352" y="351"/>
                </a:lnTo>
                <a:lnTo>
                  <a:pt x="351" y="374"/>
                </a:lnTo>
                <a:lnTo>
                  <a:pt x="347" y="392"/>
                </a:lnTo>
                <a:lnTo>
                  <a:pt x="341" y="406"/>
                </a:lnTo>
                <a:lnTo>
                  <a:pt x="333" y="418"/>
                </a:lnTo>
                <a:lnTo>
                  <a:pt x="321" y="426"/>
                </a:lnTo>
                <a:lnTo>
                  <a:pt x="309" y="432"/>
                </a:lnTo>
                <a:lnTo>
                  <a:pt x="294" y="435"/>
                </a:lnTo>
                <a:lnTo>
                  <a:pt x="277" y="436"/>
                </a:lnTo>
                <a:lnTo>
                  <a:pt x="228" y="436"/>
                </a:lnTo>
                <a:lnTo>
                  <a:pt x="228" y="550"/>
                </a:lnTo>
                <a:lnTo>
                  <a:pt x="270" y="550"/>
                </a:lnTo>
                <a:lnTo>
                  <a:pt x="290" y="551"/>
                </a:lnTo>
                <a:lnTo>
                  <a:pt x="307" y="555"/>
                </a:lnTo>
                <a:lnTo>
                  <a:pt x="321" y="563"/>
                </a:lnTo>
                <a:lnTo>
                  <a:pt x="333" y="573"/>
                </a:lnTo>
                <a:lnTo>
                  <a:pt x="342" y="588"/>
                </a:lnTo>
                <a:lnTo>
                  <a:pt x="347" y="605"/>
                </a:lnTo>
                <a:lnTo>
                  <a:pt x="351" y="626"/>
                </a:lnTo>
                <a:lnTo>
                  <a:pt x="352" y="652"/>
                </a:lnTo>
                <a:lnTo>
                  <a:pt x="352" y="715"/>
                </a:lnTo>
                <a:lnTo>
                  <a:pt x="351" y="739"/>
                </a:lnTo>
                <a:lnTo>
                  <a:pt x="348" y="759"/>
                </a:lnTo>
                <a:lnTo>
                  <a:pt x="342" y="774"/>
                </a:lnTo>
                <a:lnTo>
                  <a:pt x="335" y="787"/>
                </a:lnTo>
                <a:lnTo>
                  <a:pt x="325" y="795"/>
                </a:lnTo>
                <a:lnTo>
                  <a:pt x="314" y="801"/>
                </a:lnTo>
                <a:lnTo>
                  <a:pt x="302" y="804"/>
                </a:lnTo>
                <a:lnTo>
                  <a:pt x="287" y="805"/>
                </a:lnTo>
                <a:lnTo>
                  <a:pt x="271" y="803"/>
                </a:lnTo>
                <a:lnTo>
                  <a:pt x="257" y="799"/>
                </a:lnTo>
                <a:lnTo>
                  <a:pt x="245" y="792"/>
                </a:lnTo>
                <a:lnTo>
                  <a:pt x="235" y="781"/>
                </a:lnTo>
                <a:lnTo>
                  <a:pt x="228" y="767"/>
                </a:lnTo>
                <a:lnTo>
                  <a:pt x="224" y="748"/>
                </a:lnTo>
                <a:lnTo>
                  <a:pt x="223" y="726"/>
                </a:lnTo>
                <a:lnTo>
                  <a:pt x="223" y="652"/>
                </a:lnTo>
                <a:lnTo>
                  <a:pt x="104" y="652"/>
                </a:lnTo>
                <a:lnTo>
                  <a:pt x="104" y="718"/>
                </a:lnTo>
                <a:lnTo>
                  <a:pt x="106" y="754"/>
                </a:lnTo>
                <a:lnTo>
                  <a:pt x="111" y="788"/>
                </a:lnTo>
                <a:lnTo>
                  <a:pt x="121" y="818"/>
                </a:lnTo>
                <a:lnTo>
                  <a:pt x="134" y="844"/>
                </a:lnTo>
                <a:lnTo>
                  <a:pt x="151" y="866"/>
                </a:lnTo>
                <a:lnTo>
                  <a:pt x="172" y="885"/>
                </a:lnTo>
                <a:lnTo>
                  <a:pt x="196" y="900"/>
                </a:lnTo>
                <a:lnTo>
                  <a:pt x="224" y="911"/>
                </a:lnTo>
                <a:lnTo>
                  <a:pt x="256" y="917"/>
                </a:lnTo>
                <a:lnTo>
                  <a:pt x="291" y="919"/>
                </a:lnTo>
                <a:lnTo>
                  <a:pt x="326" y="917"/>
                </a:lnTo>
                <a:lnTo>
                  <a:pt x="357" y="911"/>
                </a:lnTo>
                <a:lnTo>
                  <a:pt x="385" y="900"/>
                </a:lnTo>
                <a:lnTo>
                  <a:pt x="410" y="885"/>
                </a:lnTo>
                <a:lnTo>
                  <a:pt x="431" y="866"/>
                </a:lnTo>
                <a:lnTo>
                  <a:pt x="448" y="844"/>
                </a:lnTo>
                <a:lnTo>
                  <a:pt x="461" y="818"/>
                </a:lnTo>
                <a:lnTo>
                  <a:pt x="470" y="788"/>
                </a:lnTo>
                <a:lnTo>
                  <a:pt x="476" y="754"/>
                </a:lnTo>
                <a:lnTo>
                  <a:pt x="478" y="718"/>
                </a:lnTo>
                <a:lnTo>
                  <a:pt x="478" y="655"/>
                </a:lnTo>
                <a:lnTo>
                  <a:pt x="477" y="626"/>
                </a:lnTo>
                <a:lnTo>
                  <a:pt x="474" y="599"/>
                </a:lnTo>
                <a:lnTo>
                  <a:pt x="466" y="574"/>
                </a:lnTo>
                <a:lnTo>
                  <a:pt x="458" y="551"/>
                </a:lnTo>
                <a:lnTo>
                  <a:pt x="446" y="532"/>
                </a:lnTo>
                <a:lnTo>
                  <a:pt x="430" y="514"/>
                </a:lnTo>
                <a:lnTo>
                  <a:pt x="412" y="500"/>
                </a:lnTo>
                <a:lnTo>
                  <a:pt x="391" y="487"/>
                </a:lnTo>
                <a:lnTo>
                  <a:pt x="414" y="475"/>
                </a:lnTo>
                <a:lnTo>
                  <a:pt x="434" y="459"/>
                </a:lnTo>
                <a:lnTo>
                  <a:pt x="450" y="439"/>
                </a:lnTo>
                <a:lnTo>
                  <a:pt x="462" y="416"/>
                </a:lnTo>
                <a:lnTo>
                  <a:pt x="471" y="389"/>
                </a:lnTo>
                <a:lnTo>
                  <a:pt x="477" y="358"/>
                </a:lnTo>
                <a:lnTo>
                  <a:pt x="478" y="323"/>
                </a:lnTo>
                <a:lnTo>
                  <a:pt x="478" y="303"/>
                </a:lnTo>
                <a:lnTo>
                  <a:pt x="476" y="266"/>
                </a:lnTo>
                <a:lnTo>
                  <a:pt x="470" y="232"/>
                </a:lnTo>
                <a:lnTo>
                  <a:pt x="461" y="203"/>
                </a:lnTo>
                <a:lnTo>
                  <a:pt x="448" y="176"/>
                </a:lnTo>
                <a:lnTo>
                  <a:pt x="431" y="154"/>
                </a:lnTo>
                <a:lnTo>
                  <a:pt x="410" y="136"/>
                </a:lnTo>
                <a:lnTo>
                  <a:pt x="385" y="121"/>
                </a:lnTo>
                <a:lnTo>
                  <a:pt x="357" y="110"/>
                </a:lnTo>
                <a:lnTo>
                  <a:pt x="326" y="104"/>
                </a:lnTo>
                <a:lnTo>
                  <a:pt x="291" y="102"/>
                </a:lnTo>
                <a:close/>
                <a:moveTo>
                  <a:pt x="284" y="0"/>
                </a:moveTo>
                <a:lnTo>
                  <a:pt x="288" y="0"/>
                </a:lnTo>
                <a:lnTo>
                  <a:pt x="290" y="0"/>
                </a:lnTo>
                <a:lnTo>
                  <a:pt x="334" y="2"/>
                </a:lnTo>
                <a:lnTo>
                  <a:pt x="373" y="6"/>
                </a:lnTo>
                <a:lnTo>
                  <a:pt x="408" y="14"/>
                </a:lnTo>
                <a:lnTo>
                  <a:pt x="439" y="24"/>
                </a:lnTo>
                <a:lnTo>
                  <a:pt x="467" y="35"/>
                </a:lnTo>
                <a:lnTo>
                  <a:pt x="492" y="50"/>
                </a:lnTo>
                <a:lnTo>
                  <a:pt x="513" y="65"/>
                </a:lnTo>
                <a:lnTo>
                  <a:pt x="532" y="82"/>
                </a:lnTo>
                <a:lnTo>
                  <a:pt x="547" y="100"/>
                </a:lnTo>
                <a:lnTo>
                  <a:pt x="560" y="118"/>
                </a:lnTo>
                <a:lnTo>
                  <a:pt x="571" y="137"/>
                </a:lnTo>
                <a:lnTo>
                  <a:pt x="579" y="155"/>
                </a:lnTo>
                <a:lnTo>
                  <a:pt x="585" y="174"/>
                </a:lnTo>
                <a:lnTo>
                  <a:pt x="591" y="193"/>
                </a:lnTo>
                <a:lnTo>
                  <a:pt x="595" y="210"/>
                </a:lnTo>
                <a:lnTo>
                  <a:pt x="597" y="227"/>
                </a:lnTo>
                <a:lnTo>
                  <a:pt x="598" y="243"/>
                </a:lnTo>
                <a:lnTo>
                  <a:pt x="599" y="256"/>
                </a:lnTo>
                <a:lnTo>
                  <a:pt x="599" y="268"/>
                </a:lnTo>
                <a:lnTo>
                  <a:pt x="598" y="278"/>
                </a:lnTo>
                <a:lnTo>
                  <a:pt x="598" y="285"/>
                </a:lnTo>
                <a:lnTo>
                  <a:pt x="597" y="290"/>
                </a:lnTo>
                <a:lnTo>
                  <a:pt x="597" y="291"/>
                </a:lnTo>
                <a:lnTo>
                  <a:pt x="723" y="298"/>
                </a:lnTo>
                <a:lnTo>
                  <a:pt x="723" y="997"/>
                </a:lnTo>
                <a:lnTo>
                  <a:pt x="250" y="997"/>
                </a:lnTo>
                <a:lnTo>
                  <a:pt x="209" y="997"/>
                </a:lnTo>
                <a:lnTo>
                  <a:pt x="174" y="995"/>
                </a:lnTo>
                <a:lnTo>
                  <a:pt x="142" y="990"/>
                </a:lnTo>
                <a:lnTo>
                  <a:pt x="115" y="982"/>
                </a:lnTo>
                <a:lnTo>
                  <a:pt x="91" y="973"/>
                </a:lnTo>
                <a:lnTo>
                  <a:pt x="72" y="963"/>
                </a:lnTo>
                <a:lnTo>
                  <a:pt x="55" y="949"/>
                </a:lnTo>
                <a:lnTo>
                  <a:pt x="40" y="936"/>
                </a:lnTo>
                <a:lnTo>
                  <a:pt x="29" y="921"/>
                </a:lnTo>
                <a:lnTo>
                  <a:pt x="21" y="905"/>
                </a:lnTo>
                <a:lnTo>
                  <a:pt x="14" y="888"/>
                </a:lnTo>
                <a:lnTo>
                  <a:pt x="8" y="872"/>
                </a:lnTo>
                <a:lnTo>
                  <a:pt x="5" y="854"/>
                </a:lnTo>
                <a:lnTo>
                  <a:pt x="3" y="837"/>
                </a:lnTo>
                <a:lnTo>
                  <a:pt x="2" y="821"/>
                </a:lnTo>
                <a:lnTo>
                  <a:pt x="2" y="804"/>
                </a:lnTo>
                <a:lnTo>
                  <a:pt x="2" y="789"/>
                </a:lnTo>
                <a:lnTo>
                  <a:pt x="2" y="774"/>
                </a:lnTo>
                <a:lnTo>
                  <a:pt x="2" y="761"/>
                </a:lnTo>
                <a:lnTo>
                  <a:pt x="2" y="617"/>
                </a:lnTo>
                <a:lnTo>
                  <a:pt x="2" y="601"/>
                </a:lnTo>
                <a:lnTo>
                  <a:pt x="2" y="591"/>
                </a:lnTo>
                <a:lnTo>
                  <a:pt x="2" y="588"/>
                </a:lnTo>
                <a:lnTo>
                  <a:pt x="5" y="566"/>
                </a:lnTo>
                <a:lnTo>
                  <a:pt x="11" y="546"/>
                </a:lnTo>
                <a:lnTo>
                  <a:pt x="20" y="530"/>
                </a:lnTo>
                <a:lnTo>
                  <a:pt x="30" y="516"/>
                </a:lnTo>
                <a:lnTo>
                  <a:pt x="41" y="505"/>
                </a:lnTo>
                <a:lnTo>
                  <a:pt x="52" y="496"/>
                </a:lnTo>
                <a:lnTo>
                  <a:pt x="61" y="490"/>
                </a:lnTo>
                <a:lnTo>
                  <a:pt x="67" y="487"/>
                </a:lnTo>
                <a:lnTo>
                  <a:pt x="69" y="486"/>
                </a:lnTo>
                <a:lnTo>
                  <a:pt x="51" y="468"/>
                </a:lnTo>
                <a:lnTo>
                  <a:pt x="36" y="449"/>
                </a:lnTo>
                <a:lnTo>
                  <a:pt x="24" y="426"/>
                </a:lnTo>
                <a:lnTo>
                  <a:pt x="16" y="403"/>
                </a:lnTo>
                <a:lnTo>
                  <a:pt x="9" y="379"/>
                </a:lnTo>
                <a:lnTo>
                  <a:pt x="4" y="358"/>
                </a:lnTo>
                <a:lnTo>
                  <a:pt x="2" y="337"/>
                </a:lnTo>
                <a:lnTo>
                  <a:pt x="1" y="319"/>
                </a:lnTo>
                <a:lnTo>
                  <a:pt x="0" y="306"/>
                </a:lnTo>
                <a:lnTo>
                  <a:pt x="1" y="296"/>
                </a:lnTo>
                <a:lnTo>
                  <a:pt x="1" y="293"/>
                </a:lnTo>
                <a:lnTo>
                  <a:pt x="5" y="251"/>
                </a:lnTo>
                <a:lnTo>
                  <a:pt x="14" y="214"/>
                </a:lnTo>
                <a:lnTo>
                  <a:pt x="24" y="179"/>
                </a:lnTo>
                <a:lnTo>
                  <a:pt x="36" y="149"/>
                </a:lnTo>
                <a:lnTo>
                  <a:pt x="52" y="122"/>
                </a:lnTo>
                <a:lnTo>
                  <a:pt x="68" y="100"/>
                </a:lnTo>
                <a:lnTo>
                  <a:pt x="86" y="79"/>
                </a:lnTo>
                <a:lnTo>
                  <a:pt x="105" y="62"/>
                </a:lnTo>
                <a:lnTo>
                  <a:pt x="124" y="48"/>
                </a:lnTo>
                <a:lnTo>
                  <a:pt x="144" y="35"/>
                </a:lnTo>
                <a:lnTo>
                  <a:pt x="164" y="26"/>
                </a:lnTo>
                <a:lnTo>
                  <a:pt x="183" y="18"/>
                </a:lnTo>
                <a:lnTo>
                  <a:pt x="202" y="11"/>
                </a:lnTo>
                <a:lnTo>
                  <a:pt x="221" y="7"/>
                </a:lnTo>
                <a:lnTo>
                  <a:pt x="237" y="4"/>
                </a:lnTo>
                <a:lnTo>
                  <a:pt x="252" y="2"/>
                </a:lnTo>
                <a:lnTo>
                  <a:pt x="264" y="1"/>
                </a:lnTo>
                <a:lnTo>
                  <a:pt x="276" y="0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53">
            <a:extLst>
              <a:ext uri="{FF2B5EF4-FFF2-40B4-BE49-F238E27FC236}">
                <a16:creationId xmlns:a16="http://schemas.microsoft.com/office/drawing/2014/main" id="{9AD089AC-E167-9D04-6FD0-E5C0E0CA1888}"/>
              </a:ext>
            </a:extLst>
          </p:cNvPr>
          <p:cNvSpPr txBox="1"/>
          <p:nvPr/>
        </p:nvSpPr>
        <p:spPr>
          <a:xfrm>
            <a:off x="3338464" y="2487952"/>
            <a:ext cx="439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AUC:ROC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54">
            <a:extLst>
              <a:ext uri="{FF2B5EF4-FFF2-40B4-BE49-F238E27FC236}">
                <a16:creationId xmlns:a16="http://schemas.microsoft.com/office/drawing/2014/main" id="{AB99FBED-AA13-3072-288D-453DCFE8D94B}"/>
              </a:ext>
            </a:extLst>
          </p:cNvPr>
          <p:cNvSpPr txBox="1"/>
          <p:nvPr/>
        </p:nvSpPr>
        <p:spPr>
          <a:xfrm>
            <a:off x="3338465" y="2113306"/>
            <a:ext cx="438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Metrics</a:t>
            </a:r>
          </a:p>
        </p:txBody>
      </p:sp>
      <p:sp>
        <p:nvSpPr>
          <p:cNvPr id="158" name="TextBox 57">
            <a:extLst>
              <a:ext uri="{FF2B5EF4-FFF2-40B4-BE49-F238E27FC236}">
                <a16:creationId xmlns:a16="http://schemas.microsoft.com/office/drawing/2014/main" id="{BA264C35-10CD-7E38-DAE6-5516B26BAEAF}"/>
              </a:ext>
            </a:extLst>
          </p:cNvPr>
          <p:cNvSpPr txBox="1"/>
          <p:nvPr/>
        </p:nvSpPr>
        <p:spPr>
          <a:xfrm>
            <a:off x="3338465" y="4060215"/>
            <a:ext cx="433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TextBox 58">
            <a:extLst>
              <a:ext uri="{FF2B5EF4-FFF2-40B4-BE49-F238E27FC236}">
                <a16:creationId xmlns:a16="http://schemas.microsoft.com/office/drawing/2014/main" id="{FB55C395-5542-6844-7290-5B60010A24F8}"/>
              </a:ext>
            </a:extLst>
          </p:cNvPr>
          <p:cNvSpPr txBox="1"/>
          <p:nvPr/>
        </p:nvSpPr>
        <p:spPr>
          <a:xfrm>
            <a:off x="3338465" y="3765892"/>
            <a:ext cx="43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Metrics</a:t>
            </a:r>
          </a:p>
        </p:txBody>
      </p:sp>
      <p:sp>
        <p:nvSpPr>
          <p:cNvPr id="160" name="TextBox 61">
            <a:extLst>
              <a:ext uri="{FF2B5EF4-FFF2-40B4-BE49-F238E27FC236}">
                <a16:creationId xmlns:a16="http://schemas.microsoft.com/office/drawing/2014/main" id="{80592334-E116-49B4-EF29-9016D28D4E2C}"/>
              </a:ext>
            </a:extLst>
          </p:cNvPr>
          <p:cNvSpPr txBox="1"/>
          <p:nvPr/>
        </p:nvSpPr>
        <p:spPr>
          <a:xfrm>
            <a:off x="3338464" y="5932671"/>
            <a:ext cx="434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overall behavior of the model at global &amp; local level.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62">
            <a:extLst>
              <a:ext uri="{FF2B5EF4-FFF2-40B4-BE49-F238E27FC236}">
                <a16:creationId xmlns:a16="http://schemas.microsoft.com/office/drawing/2014/main" id="{92D0AED4-3660-75A0-4C9E-6A0246C1FA33}"/>
              </a:ext>
            </a:extLst>
          </p:cNvPr>
          <p:cNvSpPr txBox="1"/>
          <p:nvPr/>
        </p:nvSpPr>
        <p:spPr>
          <a:xfrm>
            <a:off x="3338465" y="5571673"/>
            <a:ext cx="436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DE432B1-1867-53CF-28DA-EACD78332386}"/>
              </a:ext>
            </a:extLst>
          </p:cNvPr>
          <p:cNvGrpSpPr/>
          <p:nvPr/>
        </p:nvGrpSpPr>
        <p:grpSpPr>
          <a:xfrm>
            <a:off x="8797981" y="2338080"/>
            <a:ext cx="650753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177" name="Freeform 33">
              <a:extLst>
                <a:ext uri="{FF2B5EF4-FFF2-40B4-BE49-F238E27FC236}">
                  <a16:creationId xmlns:a16="http://schemas.microsoft.com/office/drawing/2014/main" id="{E166073D-749B-8956-962E-B6F65AF2C6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34">
              <a:extLst>
                <a:ext uri="{FF2B5EF4-FFF2-40B4-BE49-F238E27FC236}">
                  <a16:creationId xmlns:a16="http://schemas.microsoft.com/office/drawing/2014/main" id="{869E7FD0-1C8B-1249-B9EC-1C0BBBFE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35">
              <a:extLst>
                <a:ext uri="{FF2B5EF4-FFF2-40B4-BE49-F238E27FC236}">
                  <a16:creationId xmlns:a16="http://schemas.microsoft.com/office/drawing/2014/main" id="{C8420BBF-0FE7-45FF-0560-1147E397E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36">
              <a:extLst>
                <a:ext uri="{FF2B5EF4-FFF2-40B4-BE49-F238E27FC236}">
                  <a16:creationId xmlns:a16="http://schemas.microsoft.com/office/drawing/2014/main" id="{EE6BC364-9D68-79D5-FEB8-2B0620266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 37">
              <a:extLst>
                <a:ext uri="{FF2B5EF4-FFF2-40B4-BE49-F238E27FC236}">
                  <a16:creationId xmlns:a16="http://schemas.microsoft.com/office/drawing/2014/main" id="{55D0F73C-68D2-A5A2-D782-E0844820B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38">
              <a:extLst>
                <a:ext uri="{FF2B5EF4-FFF2-40B4-BE49-F238E27FC236}">
                  <a16:creationId xmlns:a16="http://schemas.microsoft.com/office/drawing/2014/main" id="{B4874802-E9C7-4121-DEEC-B9B3B2A49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39">
              <a:extLst>
                <a:ext uri="{FF2B5EF4-FFF2-40B4-BE49-F238E27FC236}">
                  <a16:creationId xmlns:a16="http://schemas.microsoft.com/office/drawing/2014/main" id="{34DF7EF6-A45E-4155-D4CC-D16C2EAF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40">
              <a:extLst>
                <a:ext uri="{FF2B5EF4-FFF2-40B4-BE49-F238E27FC236}">
                  <a16:creationId xmlns:a16="http://schemas.microsoft.com/office/drawing/2014/main" id="{0A3F3F4A-B354-48E7-6016-85F5B72BC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41">
              <a:extLst>
                <a:ext uri="{FF2B5EF4-FFF2-40B4-BE49-F238E27FC236}">
                  <a16:creationId xmlns:a16="http://schemas.microsoft.com/office/drawing/2014/main" id="{A1DA954B-E705-E7A7-8125-AD1ECB6BE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42">
              <a:extLst>
                <a:ext uri="{FF2B5EF4-FFF2-40B4-BE49-F238E27FC236}">
                  <a16:creationId xmlns:a16="http://schemas.microsoft.com/office/drawing/2014/main" id="{646118AB-9769-31BE-9CB1-99A498B2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 43">
              <a:extLst>
                <a:ext uri="{FF2B5EF4-FFF2-40B4-BE49-F238E27FC236}">
                  <a16:creationId xmlns:a16="http://schemas.microsoft.com/office/drawing/2014/main" id="{AB6514B3-BDFA-24B1-EF17-29B533B05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44">
              <a:extLst>
                <a:ext uri="{FF2B5EF4-FFF2-40B4-BE49-F238E27FC236}">
                  <a16:creationId xmlns:a16="http://schemas.microsoft.com/office/drawing/2014/main" id="{3473898A-9B17-2053-8606-0C3225783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0E7838C-EE2A-B4F4-CDEA-1D445A7D2993}"/>
              </a:ext>
            </a:extLst>
          </p:cNvPr>
          <p:cNvGrpSpPr/>
          <p:nvPr/>
        </p:nvGrpSpPr>
        <p:grpSpPr>
          <a:xfrm>
            <a:off x="8829170" y="4114437"/>
            <a:ext cx="588406" cy="586453"/>
            <a:chOff x="4575175" y="3521076"/>
            <a:chExt cx="479425" cy="477838"/>
          </a:xfrm>
          <a:solidFill>
            <a:schemeClr val="bg1"/>
          </a:solidFill>
        </p:grpSpPr>
        <p:sp>
          <p:nvSpPr>
            <p:cNvPr id="171" name="Freeform 54">
              <a:extLst>
                <a:ext uri="{FF2B5EF4-FFF2-40B4-BE49-F238E27FC236}">
                  <a16:creationId xmlns:a16="http://schemas.microsoft.com/office/drawing/2014/main" id="{1B1B549A-06BA-274F-4B5E-5917A8E9D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06801"/>
              <a:ext cx="206375" cy="42863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55">
              <a:extLst>
                <a:ext uri="{FF2B5EF4-FFF2-40B4-BE49-F238E27FC236}">
                  <a16:creationId xmlns:a16="http://schemas.microsoft.com/office/drawing/2014/main" id="{DDEF73AF-F464-7807-F7C6-B9666A153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87763"/>
              <a:ext cx="206375" cy="42863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81D8CB22-AEAF-CF1B-AE8D-1B7242D53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768726"/>
              <a:ext cx="125413" cy="44450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29282838-C2E7-CB2D-4381-362D8BE5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3521076"/>
              <a:ext cx="371475" cy="477838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 58">
              <a:extLst>
                <a:ext uri="{FF2B5EF4-FFF2-40B4-BE49-F238E27FC236}">
                  <a16:creationId xmlns:a16="http://schemas.microsoft.com/office/drawing/2014/main" id="{4F3949DE-82A9-65D2-58C4-6E821B264B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000" y="3575051"/>
              <a:ext cx="228600" cy="341313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59">
              <a:extLst>
                <a:ext uri="{FF2B5EF4-FFF2-40B4-BE49-F238E27FC236}">
                  <a16:creationId xmlns:a16="http://schemas.microsoft.com/office/drawing/2014/main" id="{BDF7F14D-75C6-C6CC-03D7-C56349B3B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3849688"/>
              <a:ext cx="166688" cy="84138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4C02734-A96D-19B0-9648-A5E4F3193F85}"/>
              </a:ext>
            </a:extLst>
          </p:cNvPr>
          <p:cNvGrpSpPr/>
          <p:nvPr/>
        </p:nvGrpSpPr>
        <p:grpSpPr>
          <a:xfrm>
            <a:off x="8798043" y="5840394"/>
            <a:ext cx="650639" cy="625474"/>
            <a:chOff x="4967288" y="5026025"/>
            <a:chExt cx="574676" cy="552451"/>
          </a:xfrm>
          <a:solidFill>
            <a:schemeClr val="bg1"/>
          </a:solidFill>
        </p:grpSpPr>
        <p:sp>
          <p:nvSpPr>
            <p:cNvPr id="165" name="Freeform 64">
              <a:extLst>
                <a:ext uri="{FF2B5EF4-FFF2-40B4-BE49-F238E27FC236}">
                  <a16:creationId xmlns:a16="http://schemas.microsoft.com/office/drawing/2014/main" id="{3ED227F2-3FF5-7A08-BA22-10415D12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5100638"/>
              <a:ext cx="131763" cy="128588"/>
            </a:xfrm>
            <a:custGeom>
              <a:avLst/>
              <a:gdLst>
                <a:gd name="T0" fmla="*/ 327 w 833"/>
                <a:gd name="T1" fmla="*/ 0 h 811"/>
                <a:gd name="T2" fmla="*/ 372 w 833"/>
                <a:gd name="T3" fmla="*/ 3 h 811"/>
                <a:gd name="T4" fmla="*/ 414 w 833"/>
                <a:gd name="T5" fmla="*/ 12 h 811"/>
                <a:gd name="T6" fmla="*/ 454 w 833"/>
                <a:gd name="T7" fmla="*/ 25 h 811"/>
                <a:gd name="T8" fmla="*/ 492 w 833"/>
                <a:gd name="T9" fmla="*/ 44 h 811"/>
                <a:gd name="T10" fmla="*/ 527 w 833"/>
                <a:gd name="T11" fmla="*/ 68 h 811"/>
                <a:gd name="T12" fmla="*/ 558 w 833"/>
                <a:gd name="T13" fmla="*/ 95 h 811"/>
                <a:gd name="T14" fmla="*/ 586 w 833"/>
                <a:gd name="T15" fmla="*/ 127 h 811"/>
                <a:gd name="T16" fmla="*/ 609 w 833"/>
                <a:gd name="T17" fmla="*/ 162 h 811"/>
                <a:gd name="T18" fmla="*/ 628 w 833"/>
                <a:gd name="T19" fmla="*/ 200 h 811"/>
                <a:gd name="T20" fmla="*/ 642 w 833"/>
                <a:gd name="T21" fmla="*/ 239 h 811"/>
                <a:gd name="T22" fmla="*/ 651 w 833"/>
                <a:gd name="T23" fmla="*/ 283 h 811"/>
                <a:gd name="T24" fmla="*/ 654 w 833"/>
                <a:gd name="T25" fmla="*/ 327 h 811"/>
                <a:gd name="T26" fmla="*/ 651 w 833"/>
                <a:gd name="T27" fmla="*/ 369 h 811"/>
                <a:gd name="T28" fmla="*/ 642 w 833"/>
                <a:gd name="T29" fmla="*/ 409 h 811"/>
                <a:gd name="T30" fmla="*/ 629 w 833"/>
                <a:gd name="T31" fmla="*/ 447 h 811"/>
                <a:gd name="T32" fmla="*/ 612 w 833"/>
                <a:gd name="T33" fmla="*/ 483 h 811"/>
                <a:gd name="T34" fmla="*/ 833 w 833"/>
                <a:gd name="T35" fmla="*/ 692 h 811"/>
                <a:gd name="T36" fmla="*/ 792 w 833"/>
                <a:gd name="T37" fmla="*/ 729 h 811"/>
                <a:gd name="T38" fmla="*/ 754 w 833"/>
                <a:gd name="T39" fmla="*/ 768 h 811"/>
                <a:gd name="T40" fmla="*/ 720 w 833"/>
                <a:gd name="T41" fmla="*/ 811 h 811"/>
                <a:gd name="T42" fmla="*/ 499 w 833"/>
                <a:gd name="T43" fmla="*/ 603 h 811"/>
                <a:gd name="T44" fmla="*/ 461 w 833"/>
                <a:gd name="T45" fmla="*/ 624 h 811"/>
                <a:gd name="T46" fmla="*/ 418 w 833"/>
                <a:gd name="T47" fmla="*/ 640 h 811"/>
                <a:gd name="T48" fmla="*/ 374 w 833"/>
                <a:gd name="T49" fmla="*/ 650 h 811"/>
                <a:gd name="T50" fmla="*/ 327 w 833"/>
                <a:gd name="T51" fmla="*/ 653 h 811"/>
                <a:gd name="T52" fmla="*/ 283 w 833"/>
                <a:gd name="T53" fmla="*/ 651 h 811"/>
                <a:gd name="T54" fmla="*/ 240 w 833"/>
                <a:gd name="T55" fmla="*/ 642 h 811"/>
                <a:gd name="T56" fmla="*/ 200 w 833"/>
                <a:gd name="T57" fmla="*/ 628 h 811"/>
                <a:gd name="T58" fmla="*/ 162 w 833"/>
                <a:gd name="T59" fmla="*/ 609 h 811"/>
                <a:gd name="T60" fmla="*/ 127 w 833"/>
                <a:gd name="T61" fmla="*/ 585 h 811"/>
                <a:gd name="T62" fmla="*/ 96 w 833"/>
                <a:gd name="T63" fmla="*/ 558 h 811"/>
                <a:gd name="T64" fmla="*/ 68 w 833"/>
                <a:gd name="T65" fmla="*/ 527 h 811"/>
                <a:gd name="T66" fmla="*/ 45 w 833"/>
                <a:gd name="T67" fmla="*/ 491 h 811"/>
                <a:gd name="T68" fmla="*/ 26 w 833"/>
                <a:gd name="T69" fmla="*/ 454 h 811"/>
                <a:gd name="T70" fmla="*/ 11 w 833"/>
                <a:gd name="T71" fmla="*/ 414 h 811"/>
                <a:gd name="T72" fmla="*/ 4 w 833"/>
                <a:gd name="T73" fmla="*/ 371 h 811"/>
                <a:gd name="T74" fmla="*/ 0 w 833"/>
                <a:gd name="T75" fmla="*/ 327 h 811"/>
                <a:gd name="T76" fmla="*/ 4 w 833"/>
                <a:gd name="T77" fmla="*/ 283 h 811"/>
                <a:gd name="T78" fmla="*/ 11 w 833"/>
                <a:gd name="T79" fmla="*/ 239 h 811"/>
                <a:gd name="T80" fmla="*/ 26 w 833"/>
                <a:gd name="T81" fmla="*/ 200 h 811"/>
                <a:gd name="T82" fmla="*/ 45 w 833"/>
                <a:gd name="T83" fmla="*/ 162 h 811"/>
                <a:gd name="T84" fmla="*/ 68 w 833"/>
                <a:gd name="T85" fmla="*/ 127 h 811"/>
                <a:gd name="T86" fmla="*/ 96 w 833"/>
                <a:gd name="T87" fmla="*/ 95 h 811"/>
                <a:gd name="T88" fmla="*/ 127 w 833"/>
                <a:gd name="T89" fmla="*/ 68 h 811"/>
                <a:gd name="T90" fmla="*/ 162 w 833"/>
                <a:gd name="T91" fmla="*/ 44 h 811"/>
                <a:gd name="T92" fmla="*/ 200 w 833"/>
                <a:gd name="T93" fmla="*/ 25 h 811"/>
                <a:gd name="T94" fmla="*/ 240 w 833"/>
                <a:gd name="T95" fmla="*/ 12 h 811"/>
                <a:gd name="T96" fmla="*/ 283 w 833"/>
                <a:gd name="T97" fmla="*/ 3 h 811"/>
                <a:gd name="T98" fmla="*/ 327 w 833"/>
                <a:gd name="T99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3" h="811">
                  <a:moveTo>
                    <a:pt x="327" y="0"/>
                  </a:moveTo>
                  <a:lnTo>
                    <a:pt x="372" y="3"/>
                  </a:lnTo>
                  <a:lnTo>
                    <a:pt x="414" y="12"/>
                  </a:lnTo>
                  <a:lnTo>
                    <a:pt x="454" y="25"/>
                  </a:lnTo>
                  <a:lnTo>
                    <a:pt x="492" y="44"/>
                  </a:lnTo>
                  <a:lnTo>
                    <a:pt x="527" y="68"/>
                  </a:lnTo>
                  <a:lnTo>
                    <a:pt x="558" y="95"/>
                  </a:lnTo>
                  <a:lnTo>
                    <a:pt x="586" y="127"/>
                  </a:lnTo>
                  <a:lnTo>
                    <a:pt x="609" y="162"/>
                  </a:lnTo>
                  <a:lnTo>
                    <a:pt x="628" y="200"/>
                  </a:lnTo>
                  <a:lnTo>
                    <a:pt x="642" y="239"/>
                  </a:lnTo>
                  <a:lnTo>
                    <a:pt x="651" y="283"/>
                  </a:lnTo>
                  <a:lnTo>
                    <a:pt x="654" y="327"/>
                  </a:lnTo>
                  <a:lnTo>
                    <a:pt x="651" y="369"/>
                  </a:lnTo>
                  <a:lnTo>
                    <a:pt x="642" y="409"/>
                  </a:lnTo>
                  <a:lnTo>
                    <a:pt x="629" y="447"/>
                  </a:lnTo>
                  <a:lnTo>
                    <a:pt x="612" y="483"/>
                  </a:lnTo>
                  <a:lnTo>
                    <a:pt x="833" y="692"/>
                  </a:lnTo>
                  <a:lnTo>
                    <a:pt x="792" y="729"/>
                  </a:lnTo>
                  <a:lnTo>
                    <a:pt x="754" y="768"/>
                  </a:lnTo>
                  <a:lnTo>
                    <a:pt x="720" y="811"/>
                  </a:lnTo>
                  <a:lnTo>
                    <a:pt x="499" y="603"/>
                  </a:lnTo>
                  <a:lnTo>
                    <a:pt x="461" y="624"/>
                  </a:lnTo>
                  <a:lnTo>
                    <a:pt x="418" y="640"/>
                  </a:lnTo>
                  <a:lnTo>
                    <a:pt x="374" y="650"/>
                  </a:lnTo>
                  <a:lnTo>
                    <a:pt x="327" y="653"/>
                  </a:lnTo>
                  <a:lnTo>
                    <a:pt x="283" y="651"/>
                  </a:lnTo>
                  <a:lnTo>
                    <a:pt x="240" y="642"/>
                  </a:lnTo>
                  <a:lnTo>
                    <a:pt x="200" y="628"/>
                  </a:lnTo>
                  <a:lnTo>
                    <a:pt x="162" y="609"/>
                  </a:lnTo>
                  <a:lnTo>
                    <a:pt x="127" y="585"/>
                  </a:lnTo>
                  <a:lnTo>
                    <a:pt x="96" y="558"/>
                  </a:lnTo>
                  <a:lnTo>
                    <a:pt x="68" y="527"/>
                  </a:lnTo>
                  <a:lnTo>
                    <a:pt x="45" y="491"/>
                  </a:lnTo>
                  <a:lnTo>
                    <a:pt x="26" y="454"/>
                  </a:lnTo>
                  <a:lnTo>
                    <a:pt x="11" y="414"/>
                  </a:lnTo>
                  <a:lnTo>
                    <a:pt x="4" y="371"/>
                  </a:lnTo>
                  <a:lnTo>
                    <a:pt x="0" y="327"/>
                  </a:lnTo>
                  <a:lnTo>
                    <a:pt x="4" y="283"/>
                  </a:lnTo>
                  <a:lnTo>
                    <a:pt x="11" y="239"/>
                  </a:lnTo>
                  <a:lnTo>
                    <a:pt x="26" y="200"/>
                  </a:lnTo>
                  <a:lnTo>
                    <a:pt x="45" y="162"/>
                  </a:lnTo>
                  <a:lnTo>
                    <a:pt x="68" y="127"/>
                  </a:lnTo>
                  <a:lnTo>
                    <a:pt x="96" y="95"/>
                  </a:lnTo>
                  <a:lnTo>
                    <a:pt x="127" y="68"/>
                  </a:lnTo>
                  <a:lnTo>
                    <a:pt x="162" y="44"/>
                  </a:lnTo>
                  <a:lnTo>
                    <a:pt x="200" y="25"/>
                  </a:lnTo>
                  <a:lnTo>
                    <a:pt x="240" y="12"/>
                  </a:lnTo>
                  <a:lnTo>
                    <a:pt x="283" y="3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65">
              <a:extLst>
                <a:ext uri="{FF2B5EF4-FFF2-40B4-BE49-F238E27FC236}">
                  <a16:creationId xmlns:a16="http://schemas.microsoft.com/office/drawing/2014/main" id="{8C56CC41-C715-B213-078F-8AFF225D5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5026025"/>
              <a:ext cx="136525" cy="179388"/>
            </a:xfrm>
            <a:custGeom>
              <a:avLst/>
              <a:gdLst>
                <a:gd name="T0" fmla="*/ 524 w 852"/>
                <a:gd name="T1" fmla="*/ 0 h 1132"/>
                <a:gd name="T2" fmla="*/ 524 w 852"/>
                <a:gd name="T3" fmla="*/ 0 h 1132"/>
                <a:gd name="T4" fmla="*/ 569 w 852"/>
                <a:gd name="T5" fmla="*/ 3 h 1132"/>
                <a:gd name="T6" fmla="*/ 611 w 852"/>
                <a:gd name="T7" fmla="*/ 12 h 1132"/>
                <a:gd name="T8" fmla="*/ 652 w 852"/>
                <a:gd name="T9" fmla="*/ 27 h 1132"/>
                <a:gd name="T10" fmla="*/ 690 w 852"/>
                <a:gd name="T11" fmla="*/ 45 h 1132"/>
                <a:gd name="T12" fmla="*/ 724 w 852"/>
                <a:gd name="T13" fmla="*/ 69 h 1132"/>
                <a:gd name="T14" fmla="*/ 755 w 852"/>
                <a:gd name="T15" fmla="*/ 96 h 1132"/>
                <a:gd name="T16" fmla="*/ 783 w 852"/>
                <a:gd name="T17" fmla="*/ 128 h 1132"/>
                <a:gd name="T18" fmla="*/ 806 w 852"/>
                <a:gd name="T19" fmla="*/ 162 h 1132"/>
                <a:gd name="T20" fmla="*/ 825 w 852"/>
                <a:gd name="T21" fmla="*/ 200 h 1132"/>
                <a:gd name="T22" fmla="*/ 839 w 852"/>
                <a:gd name="T23" fmla="*/ 241 h 1132"/>
                <a:gd name="T24" fmla="*/ 848 w 852"/>
                <a:gd name="T25" fmla="*/ 283 h 1132"/>
                <a:gd name="T26" fmla="*/ 852 w 852"/>
                <a:gd name="T27" fmla="*/ 327 h 1132"/>
                <a:gd name="T28" fmla="*/ 848 w 852"/>
                <a:gd name="T29" fmla="*/ 372 h 1132"/>
                <a:gd name="T30" fmla="*/ 839 w 852"/>
                <a:gd name="T31" fmla="*/ 414 h 1132"/>
                <a:gd name="T32" fmla="*/ 825 w 852"/>
                <a:gd name="T33" fmla="*/ 455 h 1132"/>
                <a:gd name="T34" fmla="*/ 806 w 852"/>
                <a:gd name="T35" fmla="*/ 492 h 1132"/>
                <a:gd name="T36" fmla="*/ 783 w 852"/>
                <a:gd name="T37" fmla="*/ 527 h 1132"/>
                <a:gd name="T38" fmla="*/ 755 w 852"/>
                <a:gd name="T39" fmla="*/ 558 h 1132"/>
                <a:gd name="T40" fmla="*/ 724 w 852"/>
                <a:gd name="T41" fmla="*/ 586 h 1132"/>
                <a:gd name="T42" fmla="*/ 690 w 852"/>
                <a:gd name="T43" fmla="*/ 609 h 1132"/>
                <a:gd name="T44" fmla="*/ 652 w 852"/>
                <a:gd name="T45" fmla="*/ 628 h 1132"/>
                <a:gd name="T46" fmla="*/ 611 w 852"/>
                <a:gd name="T47" fmla="*/ 642 h 1132"/>
                <a:gd name="T48" fmla="*/ 569 w 852"/>
                <a:gd name="T49" fmla="*/ 651 h 1132"/>
                <a:gd name="T50" fmla="*/ 524 w 852"/>
                <a:gd name="T51" fmla="*/ 654 h 1132"/>
                <a:gd name="T52" fmla="*/ 493 w 852"/>
                <a:gd name="T53" fmla="*/ 652 h 1132"/>
                <a:gd name="T54" fmla="*/ 463 w 852"/>
                <a:gd name="T55" fmla="*/ 647 h 1132"/>
                <a:gd name="T56" fmla="*/ 434 w 852"/>
                <a:gd name="T57" fmla="*/ 640 h 1132"/>
                <a:gd name="T58" fmla="*/ 142 w 852"/>
                <a:gd name="T59" fmla="*/ 1132 h 1132"/>
                <a:gd name="T60" fmla="*/ 96 w 852"/>
                <a:gd name="T61" fmla="*/ 1100 h 1132"/>
                <a:gd name="T62" fmla="*/ 50 w 852"/>
                <a:gd name="T63" fmla="*/ 1072 h 1132"/>
                <a:gd name="T64" fmla="*/ 0 w 852"/>
                <a:gd name="T65" fmla="*/ 1048 h 1132"/>
                <a:gd name="T66" fmla="*/ 292 w 852"/>
                <a:gd name="T67" fmla="*/ 557 h 1132"/>
                <a:gd name="T68" fmla="*/ 265 w 852"/>
                <a:gd name="T69" fmla="*/ 526 h 1132"/>
                <a:gd name="T70" fmla="*/ 242 w 852"/>
                <a:gd name="T71" fmla="*/ 491 h 1132"/>
                <a:gd name="T72" fmla="*/ 223 w 852"/>
                <a:gd name="T73" fmla="*/ 454 h 1132"/>
                <a:gd name="T74" fmla="*/ 209 w 852"/>
                <a:gd name="T75" fmla="*/ 414 h 1132"/>
                <a:gd name="T76" fmla="*/ 201 w 852"/>
                <a:gd name="T77" fmla="*/ 372 h 1132"/>
                <a:gd name="T78" fmla="*/ 197 w 852"/>
                <a:gd name="T79" fmla="*/ 327 h 1132"/>
                <a:gd name="T80" fmla="*/ 201 w 852"/>
                <a:gd name="T81" fmla="*/ 283 h 1132"/>
                <a:gd name="T82" fmla="*/ 209 w 852"/>
                <a:gd name="T83" fmla="*/ 240 h 1132"/>
                <a:gd name="T84" fmla="*/ 223 w 852"/>
                <a:gd name="T85" fmla="*/ 200 h 1132"/>
                <a:gd name="T86" fmla="*/ 242 w 852"/>
                <a:gd name="T87" fmla="*/ 162 h 1132"/>
                <a:gd name="T88" fmla="*/ 266 w 852"/>
                <a:gd name="T89" fmla="*/ 128 h 1132"/>
                <a:gd name="T90" fmla="*/ 293 w 852"/>
                <a:gd name="T91" fmla="*/ 96 h 1132"/>
                <a:gd name="T92" fmla="*/ 325 w 852"/>
                <a:gd name="T93" fmla="*/ 69 h 1132"/>
                <a:gd name="T94" fmla="*/ 359 w 852"/>
                <a:gd name="T95" fmla="*/ 45 h 1132"/>
                <a:gd name="T96" fmla="*/ 397 w 852"/>
                <a:gd name="T97" fmla="*/ 27 h 1132"/>
                <a:gd name="T98" fmla="*/ 437 w 852"/>
                <a:gd name="T99" fmla="*/ 12 h 1132"/>
                <a:gd name="T100" fmla="*/ 480 w 852"/>
                <a:gd name="T101" fmla="*/ 3 h 1132"/>
                <a:gd name="T102" fmla="*/ 524 w 852"/>
                <a:gd name="T103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52" h="1132">
                  <a:moveTo>
                    <a:pt x="524" y="0"/>
                  </a:moveTo>
                  <a:lnTo>
                    <a:pt x="524" y="0"/>
                  </a:lnTo>
                  <a:lnTo>
                    <a:pt x="569" y="3"/>
                  </a:lnTo>
                  <a:lnTo>
                    <a:pt x="611" y="12"/>
                  </a:lnTo>
                  <a:lnTo>
                    <a:pt x="652" y="27"/>
                  </a:lnTo>
                  <a:lnTo>
                    <a:pt x="690" y="45"/>
                  </a:lnTo>
                  <a:lnTo>
                    <a:pt x="724" y="69"/>
                  </a:lnTo>
                  <a:lnTo>
                    <a:pt x="755" y="96"/>
                  </a:lnTo>
                  <a:lnTo>
                    <a:pt x="783" y="128"/>
                  </a:lnTo>
                  <a:lnTo>
                    <a:pt x="806" y="162"/>
                  </a:lnTo>
                  <a:lnTo>
                    <a:pt x="825" y="200"/>
                  </a:lnTo>
                  <a:lnTo>
                    <a:pt x="839" y="241"/>
                  </a:lnTo>
                  <a:lnTo>
                    <a:pt x="848" y="283"/>
                  </a:lnTo>
                  <a:lnTo>
                    <a:pt x="852" y="327"/>
                  </a:lnTo>
                  <a:lnTo>
                    <a:pt x="848" y="372"/>
                  </a:lnTo>
                  <a:lnTo>
                    <a:pt x="839" y="414"/>
                  </a:lnTo>
                  <a:lnTo>
                    <a:pt x="825" y="455"/>
                  </a:lnTo>
                  <a:lnTo>
                    <a:pt x="806" y="492"/>
                  </a:lnTo>
                  <a:lnTo>
                    <a:pt x="783" y="527"/>
                  </a:lnTo>
                  <a:lnTo>
                    <a:pt x="755" y="558"/>
                  </a:lnTo>
                  <a:lnTo>
                    <a:pt x="724" y="586"/>
                  </a:lnTo>
                  <a:lnTo>
                    <a:pt x="690" y="609"/>
                  </a:lnTo>
                  <a:lnTo>
                    <a:pt x="652" y="628"/>
                  </a:lnTo>
                  <a:lnTo>
                    <a:pt x="611" y="642"/>
                  </a:lnTo>
                  <a:lnTo>
                    <a:pt x="569" y="651"/>
                  </a:lnTo>
                  <a:lnTo>
                    <a:pt x="524" y="654"/>
                  </a:lnTo>
                  <a:lnTo>
                    <a:pt x="493" y="652"/>
                  </a:lnTo>
                  <a:lnTo>
                    <a:pt x="463" y="647"/>
                  </a:lnTo>
                  <a:lnTo>
                    <a:pt x="434" y="640"/>
                  </a:lnTo>
                  <a:lnTo>
                    <a:pt x="142" y="1132"/>
                  </a:lnTo>
                  <a:lnTo>
                    <a:pt x="96" y="1100"/>
                  </a:lnTo>
                  <a:lnTo>
                    <a:pt x="50" y="1072"/>
                  </a:lnTo>
                  <a:lnTo>
                    <a:pt x="0" y="1048"/>
                  </a:lnTo>
                  <a:lnTo>
                    <a:pt x="292" y="557"/>
                  </a:lnTo>
                  <a:lnTo>
                    <a:pt x="265" y="526"/>
                  </a:lnTo>
                  <a:lnTo>
                    <a:pt x="242" y="491"/>
                  </a:lnTo>
                  <a:lnTo>
                    <a:pt x="223" y="454"/>
                  </a:lnTo>
                  <a:lnTo>
                    <a:pt x="209" y="414"/>
                  </a:lnTo>
                  <a:lnTo>
                    <a:pt x="201" y="372"/>
                  </a:lnTo>
                  <a:lnTo>
                    <a:pt x="197" y="327"/>
                  </a:lnTo>
                  <a:lnTo>
                    <a:pt x="201" y="283"/>
                  </a:lnTo>
                  <a:lnTo>
                    <a:pt x="209" y="240"/>
                  </a:lnTo>
                  <a:lnTo>
                    <a:pt x="223" y="200"/>
                  </a:lnTo>
                  <a:lnTo>
                    <a:pt x="242" y="162"/>
                  </a:lnTo>
                  <a:lnTo>
                    <a:pt x="266" y="128"/>
                  </a:lnTo>
                  <a:lnTo>
                    <a:pt x="293" y="96"/>
                  </a:lnTo>
                  <a:lnTo>
                    <a:pt x="325" y="69"/>
                  </a:lnTo>
                  <a:lnTo>
                    <a:pt x="359" y="45"/>
                  </a:lnTo>
                  <a:lnTo>
                    <a:pt x="397" y="27"/>
                  </a:lnTo>
                  <a:lnTo>
                    <a:pt x="437" y="12"/>
                  </a:lnTo>
                  <a:lnTo>
                    <a:pt x="48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66">
              <a:extLst>
                <a:ext uri="{FF2B5EF4-FFF2-40B4-BE49-F238E27FC236}">
                  <a16:creationId xmlns:a16="http://schemas.microsoft.com/office/drawing/2014/main" id="{CC62A5B6-E18C-2E8D-39A1-16B9600E4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6" y="5272088"/>
              <a:ext cx="166688" cy="103188"/>
            </a:xfrm>
            <a:custGeom>
              <a:avLst/>
              <a:gdLst>
                <a:gd name="T0" fmla="*/ 729 w 1055"/>
                <a:gd name="T1" fmla="*/ 0 h 653"/>
                <a:gd name="T2" fmla="*/ 773 w 1055"/>
                <a:gd name="T3" fmla="*/ 2 h 653"/>
                <a:gd name="T4" fmla="*/ 816 w 1055"/>
                <a:gd name="T5" fmla="*/ 11 h 653"/>
                <a:gd name="T6" fmla="*/ 856 w 1055"/>
                <a:gd name="T7" fmla="*/ 25 h 653"/>
                <a:gd name="T8" fmla="*/ 893 w 1055"/>
                <a:gd name="T9" fmla="*/ 44 h 653"/>
                <a:gd name="T10" fmla="*/ 929 w 1055"/>
                <a:gd name="T11" fmla="*/ 68 h 653"/>
                <a:gd name="T12" fmla="*/ 960 w 1055"/>
                <a:gd name="T13" fmla="*/ 95 h 653"/>
                <a:gd name="T14" fmla="*/ 988 w 1055"/>
                <a:gd name="T15" fmla="*/ 126 h 653"/>
                <a:gd name="T16" fmla="*/ 1011 w 1055"/>
                <a:gd name="T17" fmla="*/ 162 h 653"/>
                <a:gd name="T18" fmla="*/ 1030 w 1055"/>
                <a:gd name="T19" fmla="*/ 200 h 653"/>
                <a:gd name="T20" fmla="*/ 1044 w 1055"/>
                <a:gd name="T21" fmla="*/ 239 h 653"/>
                <a:gd name="T22" fmla="*/ 1053 w 1055"/>
                <a:gd name="T23" fmla="*/ 282 h 653"/>
                <a:gd name="T24" fmla="*/ 1055 w 1055"/>
                <a:gd name="T25" fmla="*/ 326 h 653"/>
                <a:gd name="T26" fmla="*/ 1053 w 1055"/>
                <a:gd name="T27" fmla="*/ 370 h 653"/>
                <a:gd name="T28" fmla="*/ 1044 w 1055"/>
                <a:gd name="T29" fmla="*/ 414 h 653"/>
                <a:gd name="T30" fmla="*/ 1030 w 1055"/>
                <a:gd name="T31" fmla="*/ 454 h 653"/>
                <a:gd name="T32" fmla="*/ 1011 w 1055"/>
                <a:gd name="T33" fmla="*/ 491 h 653"/>
                <a:gd name="T34" fmla="*/ 988 w 1055"/>
                <a:gd name="T35" fmla="*/ 526 h 653"/>
                <a:gd name="T36" fmla="*/ 960 w 1055"/>
                <a:gd name="T37" fmla="*/ 558 h 653"/>
                <a:gd name="T38" fmla="*/ 929 w 1055"/>
                <a:gd name="T39" fmla="*/ 584 h 653"/>
                <a:gd name="T40" fmla="*/ 893 w 1055"/>
                <a:gd name="T41" fmla="*/ 609 h 653"/>
                <a:gd name="T42" fmla="*/ 856 w 1055"/>
                <a:gd name="T43" fmla="*/ 628 h 653"/>
                <a:gd name="T44" fmla="*/ 816 w 1055"/>
                <a:gd name="T45" fmla="*/ 641 h 653"/>
                <a:gd name="T46" fmla="*/ 773 w 1055"/>
                <a:gd name="T47" fmla="*/ 650 h 653"/>
                <a:gd name="T48" fmla="*/ 729 w 1055"/>
                <a:gd name="T49" fmla="*/ 653 h 653"/>
                <a:gd name="T50" fmla="*/ 685 w 1055"/>
                <a:gd name="T51" fmla="*/ 650 h 653"/>
                <a:gd name="T52" fmla="*/ 644 w 1055"/>
                <a:gd name="T53" fmla="*/ 642 h 653"/>
                <a:gd name="T54" fmla="*/ 604 w 1055"/>
                <a:gd name="T55" fmla="*/ 628 h 653"/>
                <a:gd name="T56" fmla="*/ 566 w 1055"/>
                <a:gd name="T57" fmla="*/ 610 h 653"/>
                <a:gd name="T58" fmla="*/ 532 w 1055"/>
                <a:gd name="T59" fmla="*/ 587 h 653"/>
                <a:gd name="T60" fmla="*/ 501 w 1055"/>
                <a:gd name="T61" fmla="*/ 560 h 653"/>
                <a:gd name="T62" fmla="*/ 474 w 1055"/>
                <a:gd name="T63" fmla="*/ 529 h 653"/>
                <a:gd name="T64" fmla="*/ 450 w 1055"/>
                <a:gd name="T65" fmla="*/ 495 h 653"/>
                <a:gd name="T66" fmla="*/ 431 w 1055"/>
                <a:gd name="T67" fmla="*/ 458 h 653"/>
                <a:gd name="T68" fmla="*/ 416 w 1055"/>
                <a:gd name="T69" fmla="*/ 419 h 653"/>
                <a:gd name="T70" fmla="*/ 407 w 1055"/>
                <a:gd name="T71" fmla="*/ 377 h 653"/>
                <a:gd name="T72" fmla="*/ 0 w 1055"/>
                <a:gd name="T73" fmla="*/ 337 h 653"/>
                <a:gd name="T74" fmla="*/ 9 w 1055"/>
                <a:gd name="T75" fmla="*/ 287 h 653"/>
                <a:gd name="T76" fmla="*/ 15 w 1055"/>
                <a:gd name="T77" fmla="*/ 235 h 653"/>
                <a:gd name="T78" fmla="*/ 17 w 1055"/>
                <a:gd name="T79" fmla="*/ 182 h 653"/>
                <a:gd name="T80" fmla="*/ 16 w 1055"/>
                <a:gd name="T81" fmla="*/ 173 h 653"/>
                <a:gd name="T82" fmla="*/ 423 w 1055"/>
                <a:gd name="T83" fmla="*/ 214 h 653"/>
                <a:gd name="T84" fmla="*/ 441 w 1055"/>
                <a:gd name="T85" fmla="*/ 173 h 653"/>
                <a:gd name="T86" fmla="*/ 464 w 1055"/>
                <a:gd name="T87" fmla="*/ 136 h 653"/>
                <a:gd name="T88" fmla="*/ 492 w 1055"/>
                <a:gd name="T89" fmla="*/ 103 h 653"/>
                <a:gd name="T90" fmla="*/ 524 w 1055"/>
                <a:gd name="T91" fmla="*/ 73 h 653"/>
                <a:gd name="T92" fmla="*/ 558 w 1055"/>
                <a:gd name="T93" fmla="*/ 48 h 653"/>
                <a:gd name="T94" fmla="*/ 597 w 1055"/>
                <a:gd name="T95" fmla="*/ 28 h 653"/>
                <a:gd name="T96" fmla="*/ 639 w 1055"/>
                <a:gd name="T97" fmla="*/ 12 h 653"/>
                <a:gd name="T98" fmla="*/ 683 w 1055"/>
                <a:gd name="T99" fmla="*/ 3 h 653"/>
                <a:gd name="T100" fmla="*/ 729 w 1055"/>
                <a:gd name="T101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55" h="653">
                  <a:moveTo>
                    <a:pt x="729" y="0"/>
                  </a:moveTo>
                  <a:lnTo>
                    <a:pt x="773" y="2"/>
                  </a:lnTo>
                  <a:lnTo>
                    <a:pt x="816" y="11"/>
                  </a:lnTo>
                  <a:lnTo>
                    <a:pt x="856" y="25"/>
                  </a:lnTo>
                  <a:lnTo>
                    <a:pt x="893" y="44"/>
                  </a:lnTo>
                  <a:lnTo>
                    <a:pt x="929" y="68"/>
                  </a:lnTo>
                  <a:lnTo>
                    <a:pt x="960" y="95"/>
                  </a:lnTo>
                  <a:lnTo>
                    <a:pt x="988" y="126"/>
                  </a:lnTo>
                  <a:lnTo>
                    <a:pt x="1011" y="162"/>
                  </a:lnTo>
                  <a:lnTo>
                    <a:pt x="1030" y="200"/>
                  </a:lnTo>
                  <a:lnTo>
                    <a:pt x="1044" y="239"/>
                  </a:lnTo>
                  <a:lnTo>
                    <a:pt x="1053" y="282"/>
                  </a:lnTo>
                  <a:lnTo>
                    <a:pt x="1055" y="326"/>
                  </a:lnTo>
                  <a:lnTo>
                    <a:pt x="1053" y="370"/>
                  </a:lnTo>
                  <a:lnTo>
                    <a:pt x="1044" y="414"/>
                  </a:lnTo>
                  <a:lnTo>
                    <a:pt x="1030" y="454"/>
                  </a:lnTo>
                  <a:lnTo>
                    <a:pt x="1011" y="491"/>
                  </a:lnTo>
                  <a:lnTo>
                    <a:pt x="988" y="526"/>
                  </a:lnTo>
                  <a:lnTo>
                    <a:pt x="960" y="558"/>
                  </a:lnTo>
                  <a:lnTo>
                    <a:pt x="929" y="584"/>
                  </a:lnTo>
                  <a:lnTo>
                    <a:pt x="893" y="609"/>
                  </a:lnTo>
                  <a:lnTo>
                    <a:pt x="856" y="628"/>
                  </a:lnTo>
                  <a:lnTo>
                    <a:pt x="816" y="641"/>
                  </a:lnTo>
                  <a:lnTo>
                    <a:pt x="773" y="650"/>
                  </a:lnTo>
                  <a:lnTo>
                    <a:pt x="729" y="653"/>
                  </a:lnTo>
                  <a:lnTo>
                    <a:pt x="685" y="650"/>
                  </a:lnTo>
                  <a:lnTo>
                    <a:pt x="644" y="642"/>
                  </a:lnTo>
                  <a:lnTo>
                    <a:pt x="604" y="628"/>
                  </a:lnTo>
                  <a:lnTo>
                    <a:pt x="566" y="610"/>
                  </a:lnTo>
                  <a:lnTo>
                    <a:pt x="532" y="587"/>
                  </a:lnTo>
                  <a:lnTo>
                    <a:pt x="501" y="560"/>
                  </a:lnTo>
                  <a:lnTo>
                    <a:pt x="474" y="529"/>
                  </a:lnTo>
                  <a:lnTo>
                    <a:pt x="450" y="495"/>
                  </a:lnTo>
                  <a:lnTo>
                    <a:pt x="431" y="458"/>
                  </a:lnTo>
                  <a:lnTo>
                    <a:pt x="416" y="419"/>
                  </a:lnTo>
                  <a:lnTo>
                    <a:pt x="407" y="377"/>
                  </a:lnTo>
                  <a:lnTo>
                    <a:pt x="0" y="337"/>
                  </a:lnTo>
                  <a:lnTo>
                    <a:pt x="9" y="287"/>
                  </a:lnTo>
                  <a:lnTo>
                    <a:pt x="15" y="235"/>
                  </a:lnTo>
                  <a:lnTo>
                    <a:pt x="17" y="182"/>
                  </a:lnTo>
                  <a:lnTo>
                    <a:pt x="16" y="173"/>
                  </a:lnTo>
                  <a:lnTo>
                    <a:pt x="423" y="214"/>
                  </a:lnTo>
                  <a:lnTo>
                    <a:pt x="441" y="173"/>
                  </a:lnTo>
                  <a:lnTo>
                    <a:pt x="464" y="136"/>
                  </a:lnTo>
                  <a:lnTo>
                    <a:pt x="492" y="103"/>
                  </a:lnTo>
                  <a:lnTo>
                    <a:pt x="524" y="73"/>
                  </a:lnTo>
                  <a:lnTo>
                    <a:pt x="558" y="48"/>
                  </a:lnTo>
                  <a:lnTo>
                    <a:pt x="597" y="28"/>
                  </a:lnTo>
                  <a:lnTo>
                    <a:pt x="639" y="12"/>
                  </a:lnTo>
                  <a:lnTo>
                    <a:pt x="683" y="3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67">
              <a:extLst>
                <a:ext uri="{FF2B5EF4-FFF2-40B4-BE49-F238E27FC236}">
                  <a16:creationId xmlns:a16="http://schemas.microsoft.com/office/drawing/2014/main" id="{B346834F-7068-8149-8A24-6E269D553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5411788"/>
              <a:ext cx="103188" cy="166688"/>
            </a:xfrm>
            <a:custGeom>
              <a:avLst/>
              <a:gdLst>
                <a:gd name="T0" fmla="*/ 246 w 654"/>
                <a:gd name="T1" fmla="*/ 0 h 1049"/>
                <a:gd name="T2" fmla="*/ 337 w 654"/>
                <a:gd name="T3" fmla="*/ 397 h 1049"/>
                <a:gd name="T4" fmla="*/ 383 w 654"/>
                <a:gd name="T5" fmla="*/ 402 h 1049"/>
                <a:gd name="T6" fmla="*/ 429 w 654"/>
                <a:gd name="T7" fmla="*/ 413 h 1049"/>
                <a:gd name="T8" fmla="*/ 471 w 654"/>
                <a:gd name="T9" fmla="*/ 431 h 1049"/>
                <a:gd name="T10" fmla="*/ 510 w 654"/>
                <a:gd name="T11" fmla="*/ 453 h 1049"/>
                <a:gd name="T12" fmla="*/ 545 w 654"/>
                <a:gd name="T13" fmla="*/ 480 h 1049"/>
                <a:gd name="T14" fmla="*/ 576 w 654"/>
                <a:gd name="T15" fmla="*/ 513 h 1049"/>
                <a:gd name="T16" fmla="*/ 603 w 654"/>
                <a:gd name="T17" fmla="*/ 548 h 1049"/>
                <a:gd name="T18" fmla="*/ 624 w 654"/>
                <a:gd name="T19" fmla="*/ 588 h 1049"/>
                <a:gd name="T20" fmla="*/ 641 w 654"/>
                <a:gd name="T21" fmla="*/ 630 h 1049"/>
                <a:gd name="T22" fmla="*/ 651 w 654"/>
                <a:gd name="T23" fmla="*/ 676 h 1049"/>
                <a:gd name="T24" fmla="*/ 654 w 654"/>
                <a:gd name="T25" fmla="*/ 723 h 1049"/>
                <a:gd name="T26" fmla="*/ 651 w 654"/>
                <a:gd name="T27" fmla="*/ 768 h 1049"/>
                <a:gd name="T28" fmla="*/ 642 w 654"/>
                <a:gd name="T29" fmla="*/ 810 h 1049"/>
                <a:gd name="T30" fmla="*/ 628 w 654"/>
                <a:gd name="T31" fmla="*/ 850 h 1049"/>
                <a:gd name="T32" fmla="*/ 608 w 654"/>
                <a:gd name="T33" fmla="*/ 887 h 1049"/>
                <a:gd name="T34" fmla="*/ 585 w 654"/>
                <a:gd name="T35" fmla="*/ 923 h 1049"/>
                <a:gd name="T36" fmla="*/ 557 w 654"/>
                <a:gd name="T37" fmla="*/ 954 h 1049"/>
                <a:gd name="T38" fmla="*/ 526 w 654"/>
                <a:gd name="T39" fmla="*/ 982 h 1049"/>
                <a:gd name="T40" fmla="*/ 492 w 654"/>
                <a:gd name="T41" fmla="*/ 1005 h 1049"/>
                <a:gd name="T42" fmla="*/ 454 w 654"/>
                <a:gd name="T43" fmla="*/ 1024 h 1049"/>
                <a:gd name="T44" fmla="*/ 413 w 654"/>
                <a:gd name="T45" fmla="*/ 1038 h 1049"/>
                <a:gd name="T46" fmla="*/ 371 w 654"/>
                <a:gd name="T47" fmla="*/ 1047 h 1049"/>
                <a:gd name="T48" fmla="*/ 327 w 654"/>
                <a:gd name="T49" fmla="*/ 1049 h 1049"/>
                <a:gd name="T50" fmla="*/ 282 w 654"/>
                <a:gd name="T51" fmla="*/ 1047 h 1049"/>
                <a:gd name="T52" fmla="*/ 240 w 654"/>
                <a:gd name="T53" fmla="*/ 1038 h 1049"/>
                <a:gd name="T54" fmla="*/ 199 w 654"/>
                <a:gd name="T55" fmla="*/ 1024 h 1049"/>
                <a:gd name="T56" fmla="*/ 161 w 654"/>
                <a:gd name="T57" fmla="*/ 1005 h 1049"/>
                <a:gd name="T58" fmla="*/ 127 w 654"/>
                <a:gd name="T59" fmla="*/ 982 h 1049"/>
                <a:gd name="T60" fmla="*/ 96 w 654"/>
                <a:gd name="T61" fmla="*/ 954 h 1049"/>
                <a:gd name="T62" fmla="*/ 68 w 654"/>
                <a:gd name="T63" fmla="*/ 923 h 1049"/>
                <a:gd name="T64" fmla="*/ 45 w 654"/>
                <a:gd name="T65" fmla="*/ 887 h 1049"/>
                <a:gd name="T66" fmla="*/ 26 w 654"/>
                <a:gd name="T67" fmla="*/ 850 h 1049"/>
                <a:gd name="T68" fmla="*/ 12 w 654"/>
                <a:gd name="T69" fmla="*/ 810 h 1049"/>
                <a:gd name="T70" fmla="*/ 3 w 654"/>
                <a:gd name="T71" fmla="*/ 768 h 1049"/>
                <a:gd name="T72" fmla="*/ 0 w 654"/>
                <a:gd name="T73" fmla="*/ 723 h 1049"/>
                <a:gd name="T74" fmla="*/ 3 w 654"/>
                <a:gd name="T75" fmla="*/ 677 h 1049"/>
                <a:gd name="T76" fmla="*/ 13 w 654"/>
                <a:gd name="T77" fmla="*/ 632 h 1049"/>
                <a:gd name="T78" fmla="*/ 28 w 654"/>
                <a:gd name="T79" fmla="*/ 591 h 1049"/>
                <a:gd name="T80" fmla="*/ 49 w 654"/>
                <a:gd name="T81" fmla="*/ 553 h 1049"/>
                <a:gd name="T82" fmla="*/ 75 w 654"/>
                <a:gd name="T83" fmla="*/ 517 h 1049"/>
                <a:gd name="T84" fmla="*/ 105 w 654"/>
                <a:gd name="T85" fmla="*/ 485 h 1049"/>
                <a:gd name="T86" fmla="*/ 139 w 654"/>
                <a:gd name="T87" fmla="*/ 457 h 1049"/>
                <a:gd name="T88" fmla="*/ 177 w 654"/>
                <a:gd name="T89" fmla="*/ 435 h 1049"/>
                <a:gd name="T90" fmla="*/ 85 w 654"/>
                <a:gd name="T91" fmla="*/ 37 h 1049"/>
                <a:gd name="T92" fmla="*/ 140 w 654"/>
                <a:gd name="T93" fmla="*/ 28 h 1049"/>
                <a:gd name="T94" fmla="*/ 194 w 654"/>
                <a:gd name="T95" fmla="*/ 16 h 1049"/>
                <a:gd name="T96" fmla="*/ 246 w 654"/>
                <a:gd name="T9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1049">
                  <a:moveTo>
                    <a:pt x="246" y="0"/>
                  </a:moveTo>
                  <a:lnTo>
                    <a:pt x="337" y="397"/>
                  </a:lnTo>
                  <a:lnTo>
                    <a:pt x="383" y="402"/>
                  </a:lnTo>
                  <a:lnTo>
                    <a:pt x="429" y="413"/>
                  </a:lnTo>
                  <a:lnTo>
                    <a:pt x="471" y="431"/>
                  </a:lnTo>
                  <a:lnTo>
                    <a:pt x="510" y="453"/>
                  </a:lnTo>
                  <a:lnTo>
                    <a:pt x="545" y="480"/>
                  </a:lnTo>
                  <a:lnTo>
                    <a:pt x="576" y="513"/>
                  </a:lnTo>
                  <a:lnTo>
                    <a:pt x="603" y="548"/>
                  </a:lnTo>
                  <a:lnTo>
                    <a:pt x="624" y="588"/>
                  </a:lnTo>
                  <a:lnTo>
                    <a:pt x="641" y="630"/>
                  </a:lnTo>
                  <a:lnTo>
                    <a:pt x="651" y="676"/>
                  </a:lnTo>
                  <a:lnTo>
                    <a:pt x="654" y="723"/>
                  </a:lnTo>
                  <a:lnTo>
                    <a:pt x="651" y="768"/>
                  </a:lnTo>
                  <a:lnTo>
                    <a:pt x="642" y="810"/>
                  </a:lnTo>
                  <a:lnTo>
                    <a:pt x="628" y="850"/>
                  </a:lnTo>
                  <a:lnTo>
                    <a:pt x="608" y="887"/>
                  </a:lnTo>
                  <a:lnTo>
                    <a:pt x="585" y="923"/>
                  </a:lnTo>
                  <a:lnTo>
                    <a:pt x="557" y="954"/>
                  </a:lnTo>
                  <a:lnTo>
                    <a:pt x="526" y="982"/>
                  </a:lnTo>
                  <a:lnTo>
                    <a:pt x="492" y="1005"/>
                  </a:lnTo>
                  <a:lnTo>
                    <a:pt x="454" y="1024"/>
                  </a:lnTo>
                  <a:lnTo>
                    <a:pt x="413" y="1038"/>
                  </a:lnTo>
                  <a:lnTo>
                    <a:pt x="371" y="1047"/>
                  </a:lnTo>
                  <a:lnTo>
                    <a:pt x="327" y="1049"/>
                  </a:lnTo>
                  <a:lnTo>
                    <a:pt x="282" y="1047"/>
                  </a:lnTo>
                  <a:lnTo>
                    <a:pt x="240" y="1038"/>
                  </a:lnTo>
                  <a:lnTo>
                    <a:pt x="199" y="1024"/>
                  </a:lnTo>
                  <a:lnTo>
                    <a:pt x="161" y="1005"/>
                  </a:lnTo>
                  <a:lnTo>
                    <a:pt x="127" y="982"/>
                  </a:lnTo>
                  <a:lnTo>
                    <a:pt x="96" y="954"/>
                  </a:lnTo>
                  <a:lnTo>
                    <a:pt x="68" y="923"/>
                  </a:lnTo>
                  <a:lnTo>
                    <a:pt x="45" y="887"/>
                  </a:lnTo>
                  <a:lnTo>
                    <a:pt x="26" y="850"/>
                  </a:lnTo>
                  <a:lnTo>
                    <a:pt x="12" y="810"/>
                  </a:lnTo>
                  <a:lnTo>
                    <a:pt x="3" y="768"/>
                  </a:lnTo>
                  <a:lnTo>
                    <a:pt x="0" y="723"/>
                  </a:lnTo>
                  <a:lnTo>
                    <a:pt x="3" y="677"/>
                  </a:lnTo>
                  <a:lnTo>
                    <a:pt x="13" y="632"/>
                  </a:lnTo>
                  <a:lnTo>
                    <a:pt x="28" y="591"/>
                  </a:lnTo>
                  <a:lnTo>
                    <a:pt x="49" y="553"/>
                  </a:lnTo>
                  <a:lnTo>
                    <a:pt x="75" y="517"/>
                  </a:lnTo>
                  <a:lnTo>
                    <a:pt x="105" y="485"/>
                  </a:lnTo>
                  <a:lnTo>
                    <a:pt x="139" y="457"/>
                  </a:lnTo>
                  <a:lnTo>
                    <a:pt x="177" y="435"/>
                  </a:lnTo>
                  <a:lnTo>
                    <a:pt x="85" y="37"/>
                  </a:lnTo>
                  <a:lnTo>
                    <a:pt x="140" y="28"/>
                  </a:lnTo>
                  <a:lnTo>
                    <a:pt x="194" y="1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68">
              <a:extLst>
                <a:ext uri="{FF2B5EF4-FFF2-40B4-BE49-F238E27FC236}">
                  <a16:creationId xmlns:a16="http://schemas.microsoft.com/office/drawing/2014/main" id="{4587D668-A5DC-3411-6E49-6C95BFF0D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5326063"/>
              <a:ext cx="184150" cy="106363"/>
            </a:xfrm>
            <a:custGeom>
              <a:avLst/>
              <a:gdLst>
                <a:gd name="T0" fmla="*/ 1106 w 1159"/>
                <a:gd name="T1" fmla="*/ 0 h 675"/>
                <a:gd name="T2" fmla="*/ 1120 w 1159"/>
                <a:gd name="T3" fmla="*/ 54 h 675"/>
                <a:gd name="T4" fmla="*/ 1138 w 1159"/>
                <a:gd name="T5" fmla="*/ 106 h 675"/>
                <a:gd name="T6" fmla="*/ 1159 w 1159"/>
                <a:gd name="T7" fmla="*/ 156 h 675"/>
                <a:gd name="T8" fmla="*/ 651 w 1159"/>
                <a:gd name="T9" fmla="*/ 326 h 675"/>
                <a:gd name="T10" fmla="*/ 652 w 1159"/>
                <a:gd name="T11" fmla="*/ 336 h 675"/>
                <a:gd name="T12" fmla="*/ 653 w 1159"/>
                <a:gd name="T13" fmla="*/ 348 h 675"/>
                <a:gd name="T14" fmla="*/ 651 w 1159"/>
                <a:gd name="T15" fmla="*/ 392 h 675"/>
                <a:gd name="T16" fmla="*/ 642 w 1159"/>
                <a:gd name="T17" fmla="*/ 435 h 675"/>
                <a:gd name="T18" fmla="*/ 628 w 1159"/>
                <a:gd name="T19" fmla="*/ 475 h 675"/>
                <a:gd name="T20" fmla="*/ 609 w 1159"/>
                <a:gd name="T21" fmla="*/ 513 h 675"/>
                <a:gd name="T22" fmla="*/ 586 w 1159"/>
                <a:gd name="T23" fmla="*/ 547 h 675"/>
                <a:gd name="T24" fmla="*/ 558 w 1159"/>
                <a:gd name="T25" fmla="*/ 579 h 675"/>
                <a:gd name="T26" fmla="*/ 527 w 1159"/>
                <a:gd name="T27" fmla="*/ 607 h 675"/>
                <a:gd name="T28" fmla="*/ 491 w 1159"/>
                <a:gd name="T29" fmla="*/ 630 h 675"/>
                <a:gd name="T30" fmla="*/ 454 w 1159"/>
                <a:gd name="T31" fmla="*/ 649 h 675"/>
                <a:gd name="T32" fmla="*/ 414 w 1159"/>
                <a:gd name="T33" fmla="*/ 664 h 675"/>
                <a:gd name="T34" fmla="*/ 370 w 1159"/>
                <a:gd name="T35" fmla="*/ 671 h 675"/>
                <a:gd name="T36" fmla="*/ 326 w 1159"/>
                <a:gd name="T37" fmla="*/ 675 h 675"/>
                <a:gd name="T38" fmla="*/ 282 w 1159"/>
                <a:gd name="T39" fmla="*/ 671 h 675"/>
                <a:gd name="T40" fmla="*/ 240 w 1159"/>
                <a:gd name="T41" fmla="*/ 664 h 675"/>
                <a:gd name="T42" fmla="*/ 200 w 1159"/>
                <a:gd name="T43" fmla="*/ 649 h 675"/>
                <a:gd name="T44" fmla="*/ 162 w 1159"/>
                <a:gd name="T45" fmla="*/ 630 h 675"/>
                <a:gd name="T46" fmla="*/ 126 w 1159"/>
                <a:gd name="T47" fmla="*/ 607 h 675"/>
                <a:gd name="T48" fmla="*/ 95 w 1159"/>
                <a:gd name="T49" fmla="*/ 579 h 675"/>
                <a:gd name="T50" fmla="*/ 68 w 1159"/>
                <a:gd name="T51" fmla="*/ 547 h 675"/>
                <a:gd name="T52" fmla="*/ 44 w 1159"/>
                <a:gd name="T53" fmla="*/ 513 h 675"/>
                <a:gd name="T54" fmla="*/ 26 w 1159"/>
                <a:gd name="T55" fmla="*/ 475 h 675"/>
                <a:gd name="T56" fmla="*/ 12 w 1159"/>
                <a:gd name="T57" fmla="*/ 435 h 675"/>
                <a:gd name="T58" fmla="*/ 3 w 1159"/>
                <a:gd name="T59" fmla="*/ 392 h 675"/>
                <a:gd name="T60" fmla="*/ 0 w 1159"/>
                <a:gd name="T61" fmla="*/ 348 h 675"/>
                <a:gd name="T62" fmla="*/ 3 w 1159"/>
                <a:gd name="T63" fmla="*/ 303 h 675"/>
                <a:gd name="T64" fmla="*/ 12 w 1159"/>
                <a:gd name="T65" fmla="*/ 261 h 675"/>
                <a:gd name="T66" fmla="*/ 26 w 1159"/>
                <a:gd name="T67" fmla="*/ 221 h 675"/>
                <a:gd name="T68" fmla="*/ 44 w 1159"/>
                <a:gd name="T69" fmla="*/ 183 h 675"/>
                <a:gd name="T70" fmla="*/ 68 w 1159"/>
                <a:gd name="T71" fmla="*/ 148 h 675"/>
                <a:gd name="T72" fmla="*/ 95 w 1159"/>
                <a:gd name="T73" fmla="*/ 117 h 675"/>
                <a:gd name="T74" fmla="*/ 126 w 1159"/>
                <a:gd name="T75" fmla="*/ 89 h 675"/>
                <a:gd name="T76" fmla="*/ 162 w 1159"/>
                <a:gd name="T77" fmla="*/ 66 h 675"/>
                <a:gd name="T78" fmla="*/ 200 w 1159"/>
                <a:gd name="T79" fmla="*/ 47 h 675"/>
                <a:gd name="T80" fmla="*/ 240 w 1159"/>
                <a:gd name="T81" fmla="*/ 33 h 675"/>
                <a:gd name="T82" fmla="*/ 282 w 1159"/>
                <a:gd name="T83" fmla="*/ 25 h 675"/>
                <a:gd name="T84" fmla="*/ 326 w 1159"/>
                <a:gd name="T85" fmla="*/ 21 h 675"/>
                <a:gd name="T86" fmla="*/ 369 w 1159"/>
                <a:gd name="T87" fmla="*/ 24 h 675"/>
                <a:gd name="T88" fmla="*/ 409 w 1159"/>
                <a:gd name="T89" fmla="*/ 33 h 675"/>
                <a:gd name="T90" fmla="*/ 448 w 1159"/>
                <a:gd name="T91" fmla="*/ 45 h 675"/>
                <a:gd name="T92" fmla="*/ 485 w 1159"/>
                <a:gd name="T93" fmla="*/ 63 h 675"/>
                <a:gd name="T94" fmla="*/ 518 w 1159"/>
                <a:gd name="T95" fmla="*/ 84 h 675"/>
                <a:gd name="T96" fmla="*/ 549 w 1159"/>
                <a:gd name="T97" fmla="*/ 109 h 675"/>
                <a:gd name="T98" fmla="*/ 577 w 1159"/>
                <a:gd name="T99" fmla="*/ 138 h 675"/>
                <a:gd name="T100" fmla="*/ 600 w 1159"/>
                <a:gd name="T101" fmla="*/ 170 h 675"/>
                <a:gd name="T102" fmla="*/ 1106 w 1159"/>
                <a:gd name="T103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9" h="675">
                  <a:moveTo>
                    <a:pt x="1106" y="0"/>
                  </a:moveTo>
                  <a:lnTo>
                    <a:pt x="1120" y="54"/>
                  </a:lnTo>
                  <a:lnTo>
                    <a:pt x="1138" y="106"/>
                  </a:lnTo>
                  <a:lnTo>
                    <a:pt x="1159" y="156"/>
                  </a:lnTo>
                  <a:lnTo>
                    <a:pt x="651" y="326"/>
                  </a:lnTo>
                  <a:lnTo>
                    <a:pt x="652" y="336"/>
                  </a:lnTo>
                  <a:lnTo>
                    <a:pt x="653" y="348"/>
                  </a:lnTo>
                  <a:lnTo>
                    <a:pt x="651" y="392"/>
                  </a:lnTo>
                  <a:lnTo>
                    <a:pt x="642" y="435"/>
                  </a:lnTo>
                  <a:lnTo>
                    <a:pt x="628" y="475"/>
                  </a:lnTo>
                  <a:lnTo>
                    <a:pt x="609" y="513"/>
                  </a:lnTo>
                  <a:lnTo>
                    <a:pt x="586" y="547"/>
                  </a:lnTo>
                  <a:lnTo>
                    <a:pt x="558" y="579"/>
                  </a:lnTo>
                  <a:lnTo>
                    <a:pt x="527" y="607"/>
                  </a:lnTo>
                  <a:lnTo>
                    <a:pt x="491" y="630"/>
                  </a:lnTo>
                  <a:lnTo>
                    <a:pt x="454" y="649"/>
                  </a:lnTo>
                  <a:lnTo>
                    <a:pt x="414" y="664"/>
                  </a:lnTo>
                  <a:lnTo>
                    <a:pt x="370" y="671"/>
                  </a:lnTo>
                  <a:lnTo>
                    <a:pt x="326" y="675"/>
                  </a:lnTo>
                  <a:lnTo>
                    <a:pt x="282" y="671"/>
                  </a:lnTo>
                  <a:lnTo>
                    <a:pt x="240" y="664"/>
                  </a:lnTo>
                  <a:lnTo>
                    <a:pt x="200" y="649"/>
                  </a:lnTo>
                  <a:lnTo>
                    <a:pt x="162" y="630"/>
                  </a:lnTo>
                  <a:lnTo>
                    <a:pt x="126" y="607"/>
                  </a:lnTo>
                  <a:lnTo>
                    <a:pt x="95" y="579"/>
                  </a:lnTo>
                  <a:lnTo>
                    <a:pt x="68" y="547"/>
                  </a:lnTo>
                  <a:lnTo>
                    <a:pt x="44" y="513"/>
                  </a:lnTo>
                  <a:lnTo>
                    <a:pt x="26" y="475"/>
                  </a:lnTo>
                  <a:lnTo>
                    <a:pt x="12" y="435"/>
                  </a:lnTo>
                  <a:lnTo>
                    <a:pt x="3" y="392"/>
                  </a:lnTo>
                  <a:lnTo>
                    <a:pt x="0" y="348"/>
                  </a:lnTo>
                  <a:lnTo>
                    <a:pt x="3" y="303"/>
                  </a:lnTo>
                  <a:lnTo>
                    <a:pt x="12" y="261"/>
                  </a:lnTo>
                  <a:lnTo>
                    <a:pt x="26" y="221"/>
                  </a:lnTo>
                  <a:lnTo>
                    <a:pt x="44" y="183"/>
                  </a:lnTo>
                  <a:lnTo>
                    <a:pt x="68" y="148"/>
                  </a:lnTo>
                  <a:lnTo>
                    <a:pt x="95" y="117"/>
                  </a:lnTo>
                  <a:lnTo>
                    <a:pt x="126" y="89"/>
                  </a:lnTo>
                  <a:lnTo>
                    <a:pt x="162" y="66"/>
                  </a:lnTo>
                  <a:lnTo>
                    <a:pt x="200" y="47"/>
                  </a:lnTo>
                  <a:lnTo>
                    <a:pt x="240" y="33"/>
                  </a:lnTo>
                  <a:lnTo>
                    <a:pt x="282" y="25"/>
                  </a:lnTo>
                  <a:lnTo>
                    <a:pt x="326" y="21"/>
                  </a:lnTo>
                  <a:lnTo>
                    <a:pt x="369" y="24"/>
                  </a:lnTo>
                  <a:lnTo>
                    <a:pt x="409" y="33"/>
                  </a:lnTo>
                  <a:lnTo>
                    <a:pt x="448" y="45"/>
                  </a:lnTo>
                  <a:lnTo>
                    <a:pt x="485" y="63"/>
                  </a:lnTo>
                  <a:lnTo>
                    <a:pt x="518" y="84"/>
                  </a:lnTo>
                  <a:lnTo>
                    <a:pt x="549" y="109"/>
                  </a:lnTo>
                  <a:lnTo>
                    <a:pt x="577" y="138"/>
                  </a:lnTo>
                  <a:lnTo>
                    <a:pt x="600" y="170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9">
              <a:extLst>
                <a:ext uri="{FF2B5EF4-FFF2-40B4-BE49-F238E27FC236}">
                  <a16:creationId xmlns:a16="http://schemas.microsoft.com/office/drawing/2014/main" id="{88BB20FB-040F-A6F0-7E2D-0897AF635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5211763"/>
              <a:ext cx="177800" cy="177800"/>
            </a:xfrm>
            <a:custGeom>
              <a:avLst/>
              <a:gdLst>
                <a:gd name="T0" fmla="*/ 561 w 1122"/>
                <a:gd name="T1" fmla="*/ 0 h 1121"/>
                <a:gd name="T2" fmla="*/ 622 w 1122"/>
                <a:gd name="T3" fmla="*/ 3 h 1121"/>
                <a:gd name="T4" fmla="*/ 681 w 1122"/>
                <a:gd name="T5" fmla="*/ 13 h 1121"/>
                <a:gd name="T6" fmla="*/ 738 w 1122"/>
                <a:gd name="T7" fmla="*/ 29 h 1121"/>
                <a:gd name="T8" fmla="*/ 792 w 1122"/>
                <a:gd name="T9" fmla="*/ 50 h 1121"/>
                <a:gd name="T10" fmla="*/ 843 w 1122"/>
                <a:gd name="T11" fmla="*/ 76 h 1121"/>
                <a:gd name="T12" fmla="*/ 892 w 1122"/>
                <a:gd name="T13" fmla="*/ 108 h 1121"/>
                <a:gd name="T14" fmla="*/ 937 w 1122"/>
                <a:gd name="T15" fmla="*/ 145 h 1121"/>
                <a:gd name="T16" fmla="*/ 976 w 1122"/>
                <a:gd name="T17" fmla="*/ 185 h 1121"/>
                <a:gd name="T18" fmla="*/ 1013 w 1122"/>
                <a:gd name="T19" fmla="*/ 229 h 1121"/>
                <a:gd name="T20" fmla="*/ 1045 w 1122"/>
                <a:gd name="T21" fmla="*/ 278 h 1121"/>
                <a:gd name="T22" fmla="*/ 1072 w 1122"/>
                <a:gd name="T23" fmla="*/ 329 h 1121"/>
                <a:gd name="T24" fmla="*/ 1093 w 1122"/>
                <a:gd name="T25" fmla="*/ 383 h 1121"/>
                <a:gd name="T26" fmla="*/ 1108 w 1122"/>
                <a:gd name="T27" fmla="*/ 440 h 1121"/>
                <a:gd name="T28" fmla="*/ 1118 w 1122"/>
                <a:gd name="T29" fmla="*/ 499 h 1121"/>
                <a:gd name="T30" fmla="*/ 1122 w 1122"/>
                <a:gd name="T31" fmla="*/ 560 h 1121"/>
                <a:gd name="T32" fmla="*/ 1118 w 1122"/>
                <a:gd name="T33" fmla="*/ 621 h 1121"/>
                <a:gd name="T34" fmla="*/ 1108 w 1122"/>
                <a:gd name="T35" fmla="*/ 681 h 1121"/>
                <a:gd name="T36" fmla="*/ 1093 w 1122"/>
                <a:gd name="T37" fmla="*/ 737 h 1121"/>
                <a:gd name="T38" fmla="*/ 1072 w 1122"/>
                <a:gd name="T39" fmla="*/ 792 h 1121"/>
                <a:gd name="T40" fmla="*/ 1045 w 1122"/>
                <a:gd name="T41" fmla="*/ 843 h 1121"/>
                <a:gd name="T42" fmla="*/ 1013 w 1122"/>
                <a:gd name="T43" fmla="*/ 891 h 1121"/>
                <a:gd name="T44" fmla="*/ 976 w 1122"/>
                <a:gd name="T45" fmla="*/ 936 h 1121"/>
                <a:gd name="T46" fmla="*/ 937 w 1122"/>
                <a:gd name="T47" fmla="*/ 977 h 1121"/>
                <a:gd name="T48" fmla="*/ 892 w 1122"/>
                <a:gd name="T49" fmla="*/ 1012 h 1121"/>
                <a:gd name="T50" fmla="*/ 843 w 1122"/>
                <a:gd name="T51" fmla="*/ 1044 h 1121"/>
                <a:gd name="T52" fmla="*/ 792 w 1122"/>
                <a:gd name="T53" fmla="*/ 1071 h 1121"/>
                <a:gd name="T54" fmla="*/ 738 w 1122"/>
                <a:gd name="T55" fmla="*/ 1092 h 1121"/>
                <a:gd name="T56" fmla="*/ 681 w 1122"/>
                <a:gd name="T57" fmla="*/ 1108 h 1121"/>
                <a:gd name="T58" fmla="*/ 622 w 1122"/>
                <a:gd name="T59" fmla="*/ 1118 h 1121"/>
                <a:gd name="T60" fmla="*/ 561 w 1122"/>
                <a:gd name="T61" fmla="*/ 1121 h 1121"/>
                <a:gd name="T62" fmla="*/ 500 w 1122"/>
                <a:gd name="T63" fmla="*/ 1118 h 1121"/>
                <a:gd name="T64" fmla="*/ 441 w 1122"/>
                <a:gd name="T65" fmla="*/ 1108 h 1121"/>
                <a:gd name="T66" fmla="*/ 384 w 1122"/>
                <a:gd name="T67" fmla="*/ 1092 h 1121"/>
                <a:gd name="T68" fmla="*/ 330 w 1122"/>
                <a:gd name="T69" fmla="*/ 1071 h 1121"/>
                <a:gd name="T70" fmla="*/ 279 w 1122"/>
                <a:gd name="T71" fmla="*/ 1044 h 1121"/>
                <a:gd name="T72" fmla="*/ 230 w 1122"/>
                <a:gd name="T73" fmla="*/ 1012 h 1121"/>
                <a:gd name="T74" fmla="*/ 186 w 1122"/>
                <a:gd name="T75" fmla="*/ 977 h 1121"/>
                <a:gd name="T76" fmla="*/ 145 w 1122"/>
                <a:gd name="T77" fmla="*/ 936 h 1121"/>
                <a:gd name="T78" fmla="*/ 109 w 1122"/>
                <a:gd name="T79" fmla="*/ 891 h 1121"/>
                <a:gd name="T80" fmla="*/ 77 w 1122"/>
                <a:gd name="T81" fmla="*/ 843 h 1121"/>
                <a:gd name="T82" fmla="*/ 50 w 1122"/>
                <a:gd name="T83" fmla="*/ 792 h 1121"/>
                <a:gd name="T84" fmla="*/ 29 w 1122"/>
                <a:gd name="T85" fmla="*/ 737 h 1121"/>
                <a:gd name="T86" fmla="*/ 14 w 1122"/>
                <a:gd name="T87" fmla="*/ 681 h 1121"/>
                <a:gd name="T88" fmla="*/ 4 w 1122"/>
                <a:gd name="T89" fmla="*/ 621 h 1121"/>
                <a:gd name="T90" fmla="*/ 0 w 1122"/>
                <a:gd name="T91" fmla="*/ 560 h 1121"/>
                <a:gd name="T92" fmla="*/ 4 w 1122"/>
                <a:gd name="T93" fmla="*/ 499 h 1121"/>
                <a:gd name="T94" fmla="*/ 14 w 1122"/>
                <a:gd name="T95" fmla="*/ 440 h 1121"/>
                <a:gd name="T96" fmla="*/ 29 w 1122"/>
                <a:gd name="T97" fmla="*/ 383 h 1121"/>
                <a:gd name="T98" fmla="*/ 50 w 1122"/>
                <a:gd name="T99" fmla="*/ 329 h 1121"/>
                <a:gd name="T100" fmla="*/ 77 w 1122"/>
                <a:gd name="T101" fmla="*/ 278 h 1121"/>
                <a:gd name="T102" fmla="*/ 109 w 1122"/>
                <a:gd name="T103" fmla="*/ 229 h 1121"/>
                <a:gd name="T104" fmla="*/ 145 w 1122"/>
                <a:gd name="T105" fmla="*/ 185 h 1121"/>
                <a:gd name="T106" fmla="*/ 186 w 1122"/>
                <a:gd name="T107" fmla="*/ 145 h 1121"/>
                <a:gd name="T108" fmla="*/ 230 w 1122"/>
                <a:gd name="T109" fmla="*/ 108 h 1121"/>
                <a:gd name="T110" fmla="*/ 279 w 1122"/>
                <a:gd name="T111" fmla="*/ 76 h 1121"/>
                <a:gd name="T112" fmla="*/ 330 w 1122"/>
                <a:gd name="T113" fmla="*/ 50 h 1121"/>
                <a:gd name="T114" fmla="*/ 384 w 1122"/>
                <a:gd name="T115" fmla="*/ 29 h 1121"/>
                <a:gd name="T116" fmla="*/ 441 w 1122"/>
                <a:gd name="T117" fmla="*/ 13 h 1121"/>
                <a:gd name="T118" fmla="*/ 500 w 1122"/>
                <a:gd name="T119" fmla="*/ 3 h 1121"/>
                <a:gd name="T120" fmla="*/ 561 w 1122"/>
                <a:gd name="T121" fmla="*/ 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2" h="1121">
                  <a:moveTo>
                    <a:pt x="561" y="0"/>
                  </a:moveTo>
                  <a:lnTo>
                    <a:pt x="622" y="3"/>
                  </a:lnTo>
                  <a:lnTo>
                    <a:pt x="681" y="13"/>
                  </a:lnTo>
                  <a:lnTo>
                    <a:pt x="738" y="29"/>
                  </a:lnTo>
                  <a:lnTo>
                    <a:pt x="792" y="50"/>
                  </a:lnTo>
                  <a:lnTo>
                    <a:pt x="843" y="76"/>
                  </a:lnTo>
                  <a:lnTo>
                    <a:pt x="892" y="108"/>
                  </a:lnTo>
                  <a:lnTo>
                    <a:pt x="937" y="145"/>
                  </a:lnTo>
                  <a:lnTo>
                    <a:pt x="976" y="185"/>
                  </a:lnTo>
                  <a:lnTo>
                    <a:pt x="1013" y="229"/>
                  </a:lnTo>
                  <a:lnTo>
                    <a:pt x="1045" y="278"/>
                  </a:lnTo>
                  <a:lnTo>
                    <a:pt x="1072" y="329"/>
                  </a:lnTo>
                  <a:lnTo>
                    <a:pt x="1093" y="383"/>
                  </a:lnTo>
                  <a:lnTo>
                    <a:pt x="1108" y="440"/>
                  </a:lnTo>
                  <a:lnTo>
                    <a:pt x="1118" y="499"/>
                  </a:lnTo>
                  <a:lnTo>
                    <a:pt x="1122" y="560"/>
                  </a:lnTo>
                  <a:lnTo>
                    <a:pt x="1118" y="621"/>
                  </a:lnTo>
                  <a:lnTo>
                    <a:pt x="1108" y="681"/>
                  </a:lnTo>
                  <a:lnTo>
                    <a:pt x="1093" y="737"/>
                  </a:lnTo>
                  <a:lnTo>
                    <a:pt x="1072" y="792"/>
                  </a:lnTo>
                  <a:lnTo>
                    <a:pt x="1045" y="843"/>
                  </a:lnTo>
                  <a:lnTo>
                    <a:pt x="1013" y="891"/>
                  </a:lnTo>
                  <a:lnTo>
                    <a:pt x="976" y="936"/>
                  </a:lnTo>
                  <a:lnTo>
                    <a:pt x="937" y="977"/>
                  </a:lnTo>
                  <a:lnTo>
                    <a:pt x="892" y="1012"/>
                  </a:lnTo>
                  <a:lnTo>
                    <a:pt x="843" y="1044"/>
                  </a:lnTo>
                  <a:lnTo>
                    <a:pt x="792" y="1071"/>
                  </a:lnTo>
                  <a:lnTo>
                    <a:pt x="738" y="1092"/>
                  </a:lnTo>
                  <a:lnTo>
                    <a:pt x="681" y="1108"/>
                  </a:lnTo>
                  <a:lnTo>
                    <a:pt x="622" y="1118"/>
                  </a:lnTo>
                  <a:lnTo>
                    <a:pt x="561" y="1121"/>
                  </a:lnTo>
                  <a:lnTo>
                    <a:pt x="500" y="1118"/>
                  </a:lnTo>
                  <a:lnTo>
                    <a:pt x="441" y="1108"/>
                  </a:lnTo>
                  <a:lnTo>
                    <a:pt x="384" y="1092"/>
                  </a:lnTo>
                  <a:lnTo>
                    <a:pt x="330" y="1071"/>
                  </a:lnTo>
                  <a:lnTo>
                    <a:pt x="279" y="1044"/>
                  </a:lnTo>
                  <a:lnTo>
                    <a:pt x="230" y="1012"/>
                  </a:lnTo>
                  <a:lnTo>
                    <a:pt x="186" y="977"/>
                  </a:lnTo>
                  <a:lnTo>
                    <a:pt x="145" y="936"/>
                  </a:lnTo>
                  <a:lnTo>
                    <a:pt x="109" y="891"/>
                  </a:lnTo>
                  <a:lnTo>
                    <a:pt x="77" y="843"/>
                  </a:lnTo>
                  <a:lnTo>
                    <a:pt x="50" y="792"/>
                  </a:lnTo>
                  <a:lnTo>
                    <a:pt x="29" y="737"/>
                  </a:lnTo>
                  <a:lnTo>
                    <a:pt x="14" y="681"/>
                  </a:lnTo>
                  <a:lnTo>
                    <a:pt x="4" y="621"/>
                  </a:lnTo>
                  <a:lnTo>
                    <a:pt x="0" y="560"/>
                  </a:lnTo>
                  <a:lnTo>
                    <a:pt x="4" y="499"/>
                  </a:lnTo>
                  <a:lnTo>
                    <a:pt x="14" y="440"/>
                  </a:lnTo>
                  <a:lnTo>
                    <a:pt x="29" y="383"/>
                  </a:lnTo>
                  <a:lnTo>
                    <a:pt x="50" y="329"/>
                  </a:lnTo>
                  <a:lnTo>
                    <a:pt x="77" y="278"/>
                  </a:lnTo>
                  <a:lnTo>
                    <a:pt x="109" y="229"/>
                  </a:lnTo>
                  <a:lnTo>
                    <a:pt x="145" y="185"/>
                  </a:lnTo>
                  <a:lnTo>
                    <a:pt x="186" y="145"/>
                  </a:lnTo>
                  <a:lnTo>
                    <a:pt x="230" y="108"/>
                  </a:lnTo>
                  <a:lnTo>
                    <a:pt x="279" y="76"/>
                  </a:lnTo>
                  <a:lnTo>
                    <a:pt x="330" y="50"/>
                  </a:lnTo>
                  <a:lnTo>
                    <a:pt x="384" y="29"/>
                  </a:lnTo>
                  <a:lnTo>
                    <a:pt x="441" y="13"/>
                  </a:lnTo>
                  <a:lnTo>
                    <a:pt x="500" y="3"/>
                  </a:lnTo>
                  <a:lnTo>
                    <a:pt x="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83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3B9F9-93A6-3B7B-3D61-FC0A9EDB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9677C0-A1EE-17D5-BEC8-8165617B5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214B-05E1-2F3A-D4F5-B7341F33D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6A2B0C-7279-2FDD-55AE-D37E9E35D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40899-C963-F7D7-FF9C-3176C6264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21C7A-45A1-7927-101F-3D370397AA82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 Metrics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375C6B-A37B-ABFB-8BC9-66F6958EB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617593"/>
              </p:ext>
            </p:extLst>
          </p:nvPr>
        </p:nvGraphicFramePr>
        <p:xfrm>
          <a:off x="476250" y="3355472"/>
          <a:ext cx="11239500" cy="335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E55A4AC-8FD4-3E80-DC40-71B7A9016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1944688"/>
            <a:ext cx="4733829" cy="112236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0EC5BEE6-9D62-DFF8-6DF6-0B9632DF32B4}"/>
              </a:ext>
            </a:extLst>
          </p:cNvPr>
          <p:cNvSpPr>
            <a:spLocks noEditPoints="1"/>
          </p:cNvSpPr>
          <p:nvPr/>
        </p:nvSpPr>
        <p:spPr bwMode="auto">
          <a:xfrm>
            <a:off x="1651000" y="1620838"/>
            <a:ext cx="1152525" cy="1571625"/>
          </a:xfrm>
          <a:custGeom>
            <a:avLst/>
            <a:gdLst>
              <a:gd name="T0" fmla="*/ 256 w 726"/>
              <a:gd name="T1" fmla="*/ 110 h 990"/>
              <a:gd name="T2" fmla="*/ 242 w 726"/>
              <a:gd name="T3" fmla="*/ 141 h 990"/>
              <a:gd name="T4" fmla="*/ 222 w 726"/>
              <a:gd name="T5" fmla="*/ 169 h 990"/>
              <a:gd name="T6" fmla="*/ 194 w 726"/>
              <a:gd name="T7" fmla="*/ 191 h 990"/>
              <a:gd name="T8" fmla="*/ 156 w 726"/>
              <a:gd name="T9" fmla="*/ 204 h 990"/>
              <a:gd name="T10" fmla="*/ 102 w 726"/>
              <a:gd name="T11" fmla="*/ 209 h 990"/>
              <a:gd name="T12" fmla="*/ 215 w 726"/>
              <a:gd name="T13" fmla="*/ 313 h 990"/>
              <a:gd name="T14" fmla="*/ 360 w 726"/>
              <a:gd name="T15" fmla="*/ 911 h 990"/>
              <a:gd name="T16" fmla="*/ 262 w 726"/>
              <a:gd name="T17" fmla="*/ 93 h 990"/>
              <a:gd name="T18" fmla="*/ 421 w 726"/>
              <a:gd name="T19" fmla="*/ 1 h 990"/>
              <a:gd name="T20" fmla="*/ 442 w 726"/>
              <a:gd name="T21" fmla="*/ 7 h 990"/>
              <a:gd name="T22" fmla="*/ 452 w 726"/>
              <a:gd name="T23" fmla="*/ 17 h 990"/>
              <a:gd name="T24" fmla="*/ 454 w 726"/>
              <a:gd name="T25" fmla="*/ 23 h 990"/>
              <a:gd name="T26" fmla="*/ 455 w 726"/>
              <a:gd name="T27" fmla="*/ 284 h 990"/>
              <a:gd name="T28" fmla="*/ 726 w 726"/>
              <a:gd name="T29" fmla="*/ 988 h 990"/>
              <a:gd name="T30" fmla="*/ 413 w 726"/>
              <a:gd name="T31" fmla="*/ 989 h 990"/>
              <a:gd name="T32" fmla="*/ 413 w 726"/>
              <a:gd name="T33" fmla="*/ 989 h 990"/>
              <a:gd name="T34" fmla="*/ 361 w 726"/>
              <a:gd name="T35" fmla="*/ 990 h 990"/>
              <a:gd name="T36" fmla="*/ 299 w 726"/>
              <a:gd name="T37" fmla="*/ 990 h 990"/>
              <a:gd name="T38" fmla="*/ 234 w 726"/>
              <a:gd name="T39" fmla="*/ 990 h 990"/>
              <a:gd name="T40" fmla="*/ 190 w 726"/>
              <a:gd name="T41" fmla="*/ 988 h 990"/>
              <a:gd name="T42" fmla="*/ 165 w 726"/>
              <a:gd name="T43" fmla="*/ 979 h 990"/>
              <a:gd name="T44" fmla="*/ 152 w 726"/>
              <a:gd name="T45" fmla="*/ 966 h 990"/>
              <a:gd name="T46" fmla="*/ 145 w 726"/>
              <a:gd name="T47" fmla="*/ 952 h 990"/>
              <a:gd name="T48" fmla="*/ 143 w 726"/>
              <a:gd name="T49" fmla="*/ 943 h 990"/>
              <a:gd name="T50" fmla="*/ 141 w 726"/>
              <a:gd name="T51" fmla="*/ 394 h 990"/>
              <a:gd name="T52" fmla="*/ 48 w 726"/>
              <a:gd name="T53" fmla="*/ 393 h 990"/>
              <a:gd name="T54" fmla="*/ 22 w 726"/>
              <a:gd name="T55" fmla="*/ 386 h 990"/>
              <a:gd name="T56" fmla="*/ 9 w 726"/>
              <a:gd name="T57" fmla="*/ 373 h 990"/>
              <a:gd name="T58" fmla="*/ 2 w 726"/>
              <a:gd name="T59" fmla="*/ 360 h 990"/>
              <a:gd name="T60" fmla="*/ 0 w 726"/>
              <a:gd name="T61" fmla="*/ 351 h 990"/>
              <a:gd name="T62" fmla="*/ 0 w 726"/>
              <a:gd name="T63" fmla="*/ 161 h 990"/>
              <a:gd name="T64" fmla="*/ 8 w 726"/>
              <a:gd name="T65" fmla="*/ 132 h 990"/>
              <a:gd name="T66" fmla="*/ 23 w 726"/>
              <a:gd name="T67" fmla="*/ 114 h 990"/>
              <a:gd name="T68" fmla="*/ 41 w 726"/>
              <a:gd name="T69" fmla="*/ 105 h 990"/>
              <a:gd name="T70" fmla="*/ 53 w 726"/>
              <a:gd name="T71" fmla="*/ 102 h 990"/>
              <a:gd name="T72" fmla="*/ 88 w 726"/>
              <a:gd name="T73" fmla="*/ 91 h 990"/>
              <a:gd name="T74" fmla="*/ 144 w 726"/>
              <a:gd name="T75" fmla="*/ 66 h 990"/>
              <a:gd name="T76" fmla="*/ 183 w 726"/>
              <a:gd name="T77" fmla="*/ 39 h 990"/>
              <a:gd name="T78" fmla="*/ 205 w 726"/>
              <a:gd name="T79" fmla="*/ 17 h 990"/>
              <a:gd name="T80" fmla="*/ 217 w 726"/>
              <a:gd name="T81" fmla="*/ 2 h 990"/>
              <a:gd name="T82" fmla="*/ 223 w 726"/>
              <a:gd name="T83" fmla="*/ 0 h 990"/>
              <a:gd name="T84" fmla="*/ 249 w 726"/>
              <a:gd name="T85" fmla="*/ 0 h 990"/>
              <a:gd name="T86" fmla="*/ 290 w 726"/>
              <a:gd name="T87" fmla="*/ 0 h 990"/>
              <a:gd name="T88" fmla="*/ 335 w 726"/>
              <a:gd name="T89" fmla="*/ 0 h 990"/>
              <a:gd name="T90" fmla="*/ 375 w 726"/>
              <a:gd name="T91" fmla="*/ 0 h 990"/>
              <a:gd name="T92" fmla="*/ 400 w 726"/>
              <a:gd name="T93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6" h="990">
                <a:moveTo>
                  <a:pt x="262" y="93"/>
                </a:moveTo>
                <a:lnTo>
                  <a:pt x="256" y="110"/>
                </a:lnTo>
                <a:lnTo>
                  <a:pt x="249" y="126"/>
                </a:lnTo>
                <a:lnTo>
                  <a:pt x="242" y="141"/>
                </a:lnTo>
                <a:lnTo>
                  <a:pt x="232" y="155"/>
                </a:lnTo>
                <a:lnTo>
                  <a:pt x="222" y="169"/>
                </a:lnTo>
                <a:lnTo>
                  <a:pt x="210" y="180"/>
                </a:lnTo>
                <a:lnTo>
                  <a:pt x="194" y="191"/>
                </a:lnTo>
                <a:lnTo>
                  <a:pt x="176" y="198"/>
                </a:lnTo>
                <a:lnTo>
                  <a:pt x="156" y="204"/>
                </a:lnTo>
                <a:lnTo>
                  <a:pt x="131" y="208"/>
                </a:lnTo>
                <a:lnTo>
                  <a:pt x="102" y="209"/>
                </a:lnTo>
                <a:lnTo>
                  <a:pt x="102" y="313"/>
                </a:lnTo>
                <a:lnTo>
                  <a:pt x="215" y="313"/>
                </a:lnTo>
                <a:lnTo>
                  <a:pt x="215" y="911"/>
                </a:lnTo>
                <a:lnTo>
                  <a:pt x="360" y="911"/>
                </a:lnTo>
                <a:lnTo>
                  <a:pt x="360" y="93"/>
                </a:lnTo>
                <a:lnTo>
                  <a:pt x="262" y="93"/>
                </a:lnTo>
                <a:close/>
                <a:moveTo>
                  <a:pt x="403" y="0"/>
                </a:moveTo>
                <a:lnTo>
                  <a:pt x="421" y="1"/>
                </a:lnTo>
                <a:lnTo>
                  <a:pt x="433" y="3"/>
                </a:lnTo>
                <a:lnTo>
                  <a:pt x="442" y="7"/>
                </a:lnTo>
                <a:lnTo>
                  <a:pt x="448" y="11"/>
                </a:lnTo>
                <a:lnTo>
                  <a:pt x="452" y="17"/>
                </a:lnTo>
                <a:lnTo>
                  <a:pt x="453" y="21"/>
                </a:lnTo>
                <a:lnTo>
                  <a:pt x="454" y="23"/>
                </a:lnTo>
                <a:lnTo>
                  <a:pt x="454" y="24"/>
                </a:lnTo>
                <a:lnTo>
                  <a:pt x="455" y="284"/>
                </a:lnTo>
                <a:lnTo>
                  <a:pt x="726" y="284"/>
                </a:lnTo>
                <a:lnTo>
                  <a:pt x="726" y="988"/>
                </a:lnTo>
                <a:lnTo>
                  <a:pt x="414" y="989"/>
                </a:lnTo>
                <a:lnTo>
                  <a:pt x="413" y="989"/>
                </a:lnTo>
                <a:lnTo>
                  <a:pt x="413" y="989"/>
                </a:lnTo>
                <a:lnTo>
                  <a:pt x="413" y="989"/>
                </a:lnTo>
                <a:lnTo>
                  <a:pt x="361" y="990"/>
                </a:lnTo>
                <a:lnTo>
                  <a:pt x="361" y="990"/>
                </a:lnTo>
                <a:lnTo>
                  <a:pt x="331" y="990"/>
                </a:lnTo>
                <a:lnTo>
                  <a:pt x="299" y="990"/>
                </a:lnTo>
                <a:lnTo>
                  <a:pt x="266" y="990"/>
                </a:lnTo>
                <a:lnTo>
                  <a:pt x="234" y="990"/>
                </a:lnTo>
                <a:lnTo>
                  <a:pt x="209" y="990"/>
                </a:lnTo>
                <a:lnTo>
                  <a:pt x="190" y="988"/>
                </a:lnTo>
                <a:lnTo>
                  <a:pt x="176" y="985"/>
                </a:lnTo>
                <a:lnTo>
                  <a:pt x="165" y="979"/>
                </a:lnTo>
                <a:lnTo>
                  <a:pt x="157" y="973"/>
                </a:lnTo>
                <a:lnTo>
                  <a:pt x="152" y="966"/>
                </a:lnTo>
                <a:lnTo>
                  <a:pt x="147" y="959"/>
                </a:lnTo>
                <a:lnTo>
                  <a:pt x="145" y="952"/>
                </a:lnTo>
                <a:lnTo>
                  <a:pt x="144" y="947"/>
                </a:lnTo>
                <a:lnTo>
                  <a:pt x="143" y="943"/>
                </a:lnTo>
                <a:lnTo>
                  <a:pt x="143" y="942"/>
                </a:lnTo>
                <a:lnTo>
                  <a:pt x="141" y="394"/>
                </a:lnTo>
                <a:lnTo>
                  <a:pt x="66" y="394"/>
                </a:lnTo>
                <a:lnTo>
                  <a:pt x="48" y="393"/>
                </a:lnTo>
                <a:lnTo>
                  <a:pt x="33" y="390"/>
                </a:lnTo>
                <a:lnTo>
                  <a:pt x="22" y="386"/>
                </a:lnTo>
                <a:lnTo>
                  <a:pt x="14" y="379"/>
                </a:lnTo>
                <a:lnTo>
                  <a:pt x="9" y="373"/>
                </a:lnTo>
                <a:lnTo>
                  <a:pt x="4" y="366"/>
                </a:lnTo>
                <a:lnTo>
                  <a:pt x="2" y="360"/>
                </a:lnTo>
                <a:lnTo>
                  <a:pt x="0" y="354"/>
                </a:lnTo>
                <a:lnTo>
                  <a:pt x="0" y="351"/>
                </a:lnTo>
                <a:lnTo>
                  <a:pt x="0" y="350"/>
                </a:lnTo>
                <a:lnTo>
                  <a:pt x="0" y="161"/>
                </a:lnTo>
                <a:lnTo>
                  <a:pt x="2" y="144"/>
                </a:lnTo>
                <a:lnTo>
                  <a:pt x="8" y="132"/>
                </a:lnTo>
                <a:lnTo>
                  <a:pt x="15" y="121"/>
                </a:lnTo>
                <a:lnTo>
                  <a:pt x="23" y="114"/>
                </a:lnTo>
                <a:lnTo>
                  <a:pt x="32" y="109"/>
                </a:lnTo>
                <a:lnTo>
                  <a:pt x="41" y="105"/>
                </a:lnTo>
                <a:lnTo>
                  <a:pt x="48" y="103"/>
                </a:lnTo>
                <a:lnTo>
                  <a:pt x="53" y="102"/>
                </a:lnTo>
                <a:lnTo>
                  <a:pt x="54" y="102"/>
                </a:lnTo>
                <a:lnTo>
                  <a:pt x="88" y="91"/>
                </a:lnTo>
                <a:lnTo>
                  <a:pt x="118" y="79"/>
                </a:lnTo>
                <a:lnTo>
                  <a:pt x="144" y="66"/>
                </a:lnTo>
                <a:lnTo>
                  <a:pt x="165" y="53"/>
                </a:lnTo>
                <a:lnTo>
                  <a:pt x="183" y="39"/>
                </a:lnTo>
                <a:lnTo>
                  <a:pt x="196" y="27"/>
                </a:lnTo>
                <a:lnTo>
                  <a:pt x="205" y="17"/>
                </a:lnTo>
                <a:lnTo>
                  <a:pt x="213" y="7"/>
                </a:lnTo>
                <a:lnTo>
                  <a:pt x="217" y="2"/>
                </a:lnTo>
                <a:lnTo>
                  <a:pt x="218" y="0"/>
                </a:lnTo>
                <a:lnTo>
                  <a:pt x="223" y="0"/>
                </a:lnTo>
                <a:lnTo>
                  <a:pt x="233" y="0"/>
                </a:lnTo>
                <a:lnTo>
                  <a:pt x="249" y="0"/>
                </a:lnTo>
                <a:lnTo>
                  <a:pt x="269" y="0"/>
                </a:lnTo>
                <a:lnTo>
                  <a:pt x="290" y="0"/>
                </a:lnTo>
                <a:lnTo>
                  <a:pt x="313" y="0"/>
                </a:lnTo>
                <a:lnTo>
                  <a:pt x="335" y="0"/>
                </a:lnTo>
                <a:lnTo>
                  <a:pt x="357" y="0"/>
                </a:lnTo>
                <a:lnTo>
                  <a:pt x="375" y="0"/>
                </a:lnTo>
                <a:lnTo>
                  <a:pt x="390" y="0"/>
                </a:lnTo>
                <a:lnTo>
                  <a:pt x="400" y="0"/>
                </a:lnTo>
                <a:lnTo>
                  <a:pt x="40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7DA0CFB-5D5F-341F-BDF0-7BF33DB6255C}"/>
              </a:ext>
            </a:extLst>
          </p:cNvPr>
          <p:cNvSpPr>
            <a:spLocks/>
          </p:cNvSpPr>
          <p:nvPr/>
        </p:nvSpPr>
        <p:spPr bwMode="auto">
          <a:xfrm>
            <a:off x="2803525" y="1944688"/>
            <a:ext cx="466725" cy="1244600"/>
          </a:xfrm>
          <a:custGeom>
            <a:avLst/>
            <a:gdLst>
              <a:gd name="T0" fmla="*/ 294 w 294"/>
              <a:gd name="T1" fmla="*/ 0 h 784"/>
              <a:gd name="T2" fmla="*/ 294 w 294"/>
              <a:gd name="T3" fmla="*/ 707 h 784"/>
              <a:gd name="T4" fmla="*/ 0 w 294"/>
              <a:gd name="T5" fmla="*/ 784 h 784"/>
              <a:gd name="T6" fmla="*/ 0 w 294"/>
              <a:gd name="T7" fmla="*/ 80 h 784"/>
              <a:gd name="T8" fmla="*/ 294 w 294"/>
              <a:gd name="T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784">
                <a:moveTo>
                  <a:pt x="294" y="0"/>
                </a:moveTo>
                <a:lnTo>
                  <a:pt x="294" y="707"/>
                </a:lnTo>
                <a:lnTo>
                  <a:pt x="0" y="784"/>
                </a:lnTo>
                <a:lnTo>
                  <a:pt x="0" y="80"/>
                </a:lnTo>
                <a:lnTo>
                  <a:pt x="29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075FF504-F2C5-2DEA-7FA9-ABCF6A6502C7}"/>
              </a:ext>
            </a:extLst>
          </p:cNvPr>
          <p:cNvSpPr>
            <a:spLocks/>
          </p:cNvSpPr>
          <p:nvPr/>
        </p:nvSpPr>
        <p:spPr bwMode="auto">
          <a:xfrm>
            <a:off x="7989887" y="1944688"/>
            <a:ext cx="474662" cy="1241425"/>
          </a:xfrm>
          <a:custGeom>
            <a:avLst/>
            <a:gdLst>
              <a:gd name="T0" fmla="*/ 0 w 299"/>
              <a:gd name="T1" fmla="*/ 0 h 782"/>
              <a:gd name="T2" fmla="*/ 299 w 299"/>
              <a:gd name="T3" fmla="*/ 80 h 782"/>
              <a:gd name="T4" fmla="*/ 299 w 299"/>
              <a:gd name="T5" fmla="*/ 782 h 782"/>
              <a:gd name="T6" fmla="*/ 0 w 299"/>
              <a:gd name="T7" fmla="*/ 707 h 782"/>
              <a:gd name="T8" fmla="*/ 0 w 299"/>
              <a:gd name="T9" fmla="*/ 0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782">
                <a:moveTo>
                  <a:pt x="0" y="0"/>
                </a:moveTo>
                <a:lnTo>
                  <a:pt x="299" y="80"/>
                </a:lnTo>
                <a:lnTo>
                  <a:pt x="299" y="782"/>
                </a:lnTo>
                <a:lnTo>
                  <a:pt x="0" y="7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B5FDE-25A7-E0F3-BDED-BB1AFC26F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2071688"/>
            <a:ext cx="1317624" cy="1114425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53">
            <a:extLst>
              <a:ext uri="{FF2B5EF4-FFF2-40B4-BE49-F238E27FC236}">
                <a16:creationId xmlns:a16="http://schemas.microsoft.com/office/drawing/2014/main" id="{FEC2264F-B807-1CDC-476C-2A427C594DB2}"/>
              </a:ext>
            </a:extLst>
          </p:cNvPr>
          <p:cNvSpPr txBox="1"/>
          <p:nvPr/>
        </p:nvSpPr>
        <p:spPr>
          <a:xfrm>
            <a:off x="3338464" y="2421277"/>
            <a:ext cx="439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AUC:ROC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73756EC9-F9E0-E597-4242-A25E4D5128E5}"/>
              </a:ext>
            </a:extLst>
          </p:cNvPr>
          <p:cNvSpPr txBox="1"/>
          <p:nvPr/>
        </p:nvSpPr>
        <p:spPr>
          <a:xfrm>
            <a:off x="3338465" y="2046631"/>
            <a:ext cx="438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Metrics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EF784-9D74-A4CC-48CA-9953FEAC41F3}"/>
              </a:ext>
            </a:extLst>
          </p:cNvPr>
          <p:cNvGrpSpPr/>
          <p:nvPr/>
        </p:nvGrpSpPr>
        <p:grpSpPr>
          <a:xfrm>
            <a:off x="8797981" y="2271405"/>
            <a:ext cx="650753" cy="714990"/>
            <a:chOff x="2171700" y="1574800"/>
            <a:chExt cx="739776" cy="812800"/>
          </a:xfrm>
          <a:solidFill>
            <a:schemeClr val="bg1"/>
          </a:solidFill>
        </p:grpSpPr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20DA7AB4-F7EE-F920-CDDE-CC25EEF52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77F04650-32AC-F10D-AD6F-286655FF6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5E3817EB-18BE-5782-E748-9B9833B37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EA8480B6-3586-FE3C-263E-FA961C8F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2783D333-CD78-EEF3-0397-324ADFCF0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BB7799F8-4468-26D1-51BB-260801C79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3B4D5367-7133-60B7-701B-B86D70538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2EC9BCF8-4557-74AF-EAFD-4C2B1FB1D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6C748299-9F64-E1BC-AA70-720D84E2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5F4EEAB7-9E9D-7053-60F4-34CC51F8C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D956AEF4-C548-6D2C-6B53-2EDB92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D84A9D92-008A-2E23-453A-A10F954E7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05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2F534-2D14-48DD-2EA5-6A926676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46A19B-DC73-A01D-EE78-5E3897BA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E70FBA-92C6-E40F-8D20-5BB4BBFF0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C21ED-6C00-34C6-F6BD-EB9189B1C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1E456C-6B65-6056-DD09-ED97A2812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26CFE-147F-9B9F-3CAF-29F4C05CDF14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 Metrics</a:t>
            </a:r>
          </a:p>
        </p:txBody>
      </p:sp>
      <p:sp>
        <p:nvSpPr>
          <p:cNvPr id="146" name="Freeform 11">
            <a:extLst>
              <a:ext uri="{FF2B5EF4-FFF2-40B4-BE49-F238E27FC236}">
                <a16:creationId xmlns:a16="http://schemas.microsoft.com/office/drawing/2014/main" id="{696D41F5-BB53-7770-B26E-8BC5DB942FE8}"/>
              </a:ext>
            </a:extLst>
          </p:cNvPr>
          <p:cNvSpPr>
            <a:spLocks/>
          </p:cNvSpPr>
          <p:nvPr/>
        </p:nvSpPr>
        <p:spPr bwMode="auto">
          <a:xfrm>
            <a:off x="2803525" y="1939925"/>
            <a:ext cx="466725" cy="1246188"/>
          </a:xfrm>
          <a:custGeom>
            <a:avLst/>
            <a:gdLst>
              <a:gd name="T0" fmla="*/ 294 w 294"/>
              <a:gd name="T1" fmla="*/ 0 h 785"/>
              <a:gd name="T2" fmla="*/ 294 w 294"/>
              <a:gd name="T3" fmla="*/ 707 h 785"/>
              <a:gd name="T4" fmla="*/ 0 w 294"/>
              <a:gd name="T5" fmla="*/ 785 h 785"/>
              <a:gd name="T6" fmla="*/ 0 w 294"/>
              <a:gd name="T7" fmla="*/ 80 h 785"/>
              <a:gd name="T8" fmla="*/ 294 w 294"/>
              <a:gd name="T9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785">
                <a:moveTo>
                  <a:pt x="294" y="0"/>
                </a:moveTo>
                <a:lnTo>
                  <a:pt x="294" y="707"/>
                </a:lnTo>
                <a:lnTo>
                  <a:pt x="0" y="785"/>
                </a:lnTo>
                <a:lnTo>
                  <a:pt x="0" y="80"/>
                </a:lnTo>
                <a:lnTo>
                  <a:pt x="29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33E3AA4-638B-2618-AA7E-AE2FE2929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1939925"/>
            <a:ext cx="4733829" cy="1122363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reeform 13">
            <a:extLst>
              <a:ext uri="{FF2B5EF4-FFF2-40B4-BE49-F238E27FC236}">
                <a16:creationId xmlns:a16="http://schemas.microsoft.com/office/drawing/2014/main" id="{7D2EAFC3-FA6D-F039-883C-77CFCAF35065}"/>
              </a:ext>
            </a:extLst>
          </p:cNvPr>
          <p:cNvSpPr>
            <a:spLocks/>
          </p:cNvSpPr>
          <p:nvPr/>
        </p:nvSpPr>
        <p:spPr bwMode="auto">
          <a:xfrm>
            <a:off x="7989887" y="1939925"/>
            <a:ext cx="474662" cy="1246188"/>
          </a:xfrm>
          <a:custGeom>
            <a:avLst/>
            <a:gdLst>
              <a:gd name="T0" fmla="*/ 0 w 299"/>
              <a:gd name="T1" fmla="*/ 0 h 785"/>
              <a:gd name="T2" fmla="*/ 299 w 299"/>
              <a:gd name="T3" fmla="*/ 80 h 785"/>
              <a:gd name="T4" fmla="*/ 299 w 299"/>
              <a:gd name="T5" fmla="*/ 80 h 785"/>
              <a:gd name="T6" fmla="*/ 299 w 299"/>
              <a:gd name="T7" fmla="*/ 785 h 785"/>
              <a:gd name="T8" fmla="*/ 0 w 299"/>
              <a:gd name="T9" fmla="*/ 707 h 785"/>
              <a:gd name="T10" fmla="*/ 0 w 299"/>
              <a:gd name="T11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785">
                <a:moveTo>
                  <a:pt x="0" y="0"/>
                </a:moveTo>
                <a:lnTo>
                  <a:pt x="299" y="80"/>
                </a:lnTo>
                <a:lnTo>
                  <a:pt x="299" y="80"/>
                </a:lnTo>
                <a:lnTo>
                  <a:pt x="299" y="785"/>
                </a:lnTo>
                <a:lnTo>
                  <a:pt x="0" y="7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A438EEA-ADE9-EBDD-CA81-7E687ACF7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2066925"/>
            <a:ext cx="1317624" cy="1119188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Freeform 15">
            <a:extLst>
              <a:ext uri="{FF2B5EF4-FFF2-40B4-BE49-F238E27FC236}">
                <a16:creationId xmlns:a16="http://schemas.microsoft.com/office/drawing/2014/main" id="{2A0E4655-010B-4432-B493-B7EA8CFE01E6}"/>
              </a:ext>
            </a:extLst>
          </p:cNvPr>
          <p:cNvSpPr>
            <a:spLocks noEditPoints="1"/>
          </p:cNvSpPr>
          <p:nvPr/>
        </p:nvSpPr>
        <p:spPr bwMode="auto">
          <a:xfrm>
            <a:off x="1638300" y="1630363"/>
            <a:ext cx="1165225" cy="1562100"/>
          </a:xfrm>
          <a:custGeom>
            <a:avLst/>
            <a:gdLst>
              <a:gd name="T0" fmla="*/ 232 w 734"/>
              <a:gd name="T1" fmla="*/ 109 h 984"/>
              <a:gd name="T2" fmla="*/ 157 w 734"/>
              <a:gd name="T3" fmla="*/ 152 h 984"/>
              <a:gd name="T4" fmla="*/ 118 w 734"/>
              <a:gd name="T5" fmla="*/ 229 h 984"/>
              <a:gd name="T6" fmla="*/ 110 w 734"/>
              <a:gd name="T7" fmla="*/ 373 h 984"/>
              <a:gd name="T8" fmla="*/ 231 w 734"/>
              <a:gd name="T9" fmla="*/ 267 h 984"/>
              <a:gd name="T10" fmla="*/ 253 w 734"/>
              <a:gd name="T11" fmla="*/ 225 h 984"/>
              <a:gd name="T12" fmla="*/ 295 w 734"/>
              <a:gd name="T13" fmla="*/ 213 h 984"/>
              <a:gd name="T14" fmla="*/ 335 w 734"/>
              <a:gd name="T15" fmla="*/ 222 h 984"/>
              <a:gd name="T16" fmla="*/ 356 w 734"/>
              <a:gd name="T17" fmla="*/ 258 h 984"/>
              <a:gd name="T18" fmla="*/ 360 w 734"/>
              <a:gd name="T19" fmla="*/ 338 h 984"/>
              <a:gd name="T20" fmla="*/ 329 w 734"/>
              <a:gd name="T21" fmla="*/ 428 h 984"/>
              <a:gd name="T22" fmla="*/ 277 w 734"/>
              <a:gd name="T23" fmla="*/ 502 h 984"/>
              <a:gd name="T24" fmla="*/ 214 w 734"/>
              <a:gd name="T25" fmla="*/ 569 h 984"/>
              <a:gd name="T26" fmla="*/ 157 w 734"/>
              <a:gd name="T27" fmla="*/ 639 h 984"/>
              <a:gd name="T28" fmla="*/ 119 w 734"/>
              <a:gd name="T29" fmla="*/ 724 h 984"/>
              <a:gd name="T30" fmla="*/ 110 w 734"/>
              <a:gd name="T31" fmla="*/ 890 h 984"/>
              <a:gd name="T32" fmla="*/ 237 w 734"/>
              <a:gd name="T33" fmla="*/ 779 h 984"/>
              <a:gd name="T34" fmla="*/ 248 w 734"/>
              <a:gd name="T35" fmla="*/ 713 h 984"/>
              <a:gd name="T36" fmla="*/ 291 w 734"/>
              <a:gd name="T37" fmla="*/ 650 h 984"/>
              <a:gd name="T38" fmla="*/ 353 w 734"/>
              <a:gd name="T39" fmla="*/ 582 h 984"/>
              <a:gd name="T40" fmla="*/ 418 w 734"/>
              <a:gd name="T41" fmla="*/ 506 h 984"/>
              <a:gd name="T42" fmla="*/ 468 w 734"/>
              <a:gd name="T43" fmla="*/ 413 h 984"/>
              <a:gd name="T44" fmla="*/ 488 w 734"/>
              <a:gd name="T45" fmla="*/ 298 h 984"/>
              <a:gd name="T46" fmla="*/ 471 w 734"/>
              <a:gd name="T47" fmla="*/ 199 h 984"/>
              <a:gd name="T48" fmla="*/ 420 w 734"/>
              <a:gd name="T49" fmla="*/ 134 h 984"/>
              <a:gd name="T50" fmla="*/ 335 w 734"/>
              <a:gd name="T51" fmla="*/ 103 h 984"/>
              <a:gd name="T52" fmla="*/ 288 w 734"/>
              <a:gd name="T53" fmla="*/ 0 h 984"/>
              <a:gd name="T54" fmla="*/ 373 w 734"/>
              <a:gd name="T55" fmla="*/ 6 h 984"/>
              <a:gd name="T56" fmla="*/ 468 w 734"/>
              <a:gd name="T57" fmla="*/ 36 h 984"/>
              <a:gd name="T58" fmla="*/ 533 w 734"/>
              <a:gd name="T59" fmla="*/ 83 h 984"/>
              <a:gd name="T60" fmla="*/ 572 w 734"/>
              <a:gd name="T61" fmla="*/ 138 h 984"/>
              <a:gd name="T62" fmla="*/ 593 w 734"/>
              <a:gd name="T63" fmla="*/ 192 h 984"/>
              <a:gd name="T64" fmla="*/ 600 w 734"/>
              <a:gd name="T65" fmla="*/ 238 h 984"/>
              <a:gd name="T66" fmla="*/ 601 w 734"/>
              <a:gd name="T67" fmla="*/ 267 h 984"/>
              <a:gd name="T68" fmla="*/ 600 w 734"/>
              <a:gd name="T69" fmla="*/ 275 h 984"/>
              <a:gd name="T70" fmla="*/ 572 w 734"/>
              <a:gd name="T71" fmla="*/ 980 h 984"/>
              <a:gd name="T72" fmla="*/ 104 w 734"/>
              <a:gd name="T73" fmla="*/ 978 h 984"/>
              <a:gd name="T74" fmla="*/ 46 w 734"/>
              <a:gd name="T75" fmla="*/ 958 h 984"/>
              <a:gd name="T76" fmla="*/ 17 w 734"/>
              <a:gd name="T77" fmla="*/ 931 h 984"/>
              <a:gd name="T78" fmla="*/ 5 w 734"/>
              <a:gd name="T79" fmla="*/ 906 h 984"/>
              <a:gd name="T80" fmla="*/ 3 w 734"/>
              <a:gd name="T81" fmla="*/ 895 h 984"/>
              <a:gd name="T82" fmla="*/ 9 w 734"/>
              <a:gd name="T83" fmla="*/ 673 h 984"/>
              <a:gd name="T84" fmla="*/ 33 w 734"/>
              <a:gd name="T85" fmla="*/ 600 h 984"/>
              <a:gd name="T86" fmla="*/ 62 w 734"/>
              <a:gd name="T87" fmla="*/ 545 h 984"/>
              <a:gd name="T88" fmla="*/ 81 w 734"/>
              <a:gd name="T89" fmla="*/ 517 h 984"/>
              <a:gd name="T90" fmla="*/ 45 w 734"/>
              <a:gd name="T91" fmla="*/ 494 h 984"/>
              <a:gd name="T92" fmla="*/ 13 w 734"/>
              <a:gd name="T93" fmla="*/ 454 h 984"/>
              <a:gd name="T94" fmla="*/ 4 w 734"/>
              <a:gd name="T95" fmla="*/ 426 h 984"/>
              <a:gd name="T96" fmla="*/ 0 w 734"/>
              <a:gd name="T97" fmla="*/ 325 h 984"/>
              <a:gd name="T98" fmla="*/ 17 w 734"/>
              <a:gd name="T99" fmla="*/ 207 h 984"/>
              <a:gd name="T100" fmla="*/ 54 w 734"/>
              <a:gd name="T101" fmla="*/ 122 h 984"/>
              <a:gd name="T102" fmla="*/ 103 w 734"/>
              <a:gd name="T103" fmla="*/ 64 h 984"/>
              <a:gd name="T104" fmla="*/ 159 w 734"/>
              <a:gd name="T105" fmla="*/ 28 h 984"/>
              <a:gd name="T106" fmla="*/ 211 w 734"/>
              <a:gd name="T107" fmla="*/ 9 h 984"/>
              <a:gd name="T108" fmla="*/ 256 w 734"/>
              <a:gd name="T109" fmla="*/ 1 h 984"/>
              <a:gd name="T110" fmla="*/ 284 w 734"/>
              <a:gd name="T111" fmla="*/ 0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4" h="984">
                <a:moveTo>
                  <a:pt x="299" y="101"/>
                </a:moveTo>
                <a:lnTo>
                  <a:pt x="263" y="103"/>
                </a:lnTo>
                <a:lnTo>
                  <a:pt x="232" y="109"/>
                </a:lnTo>
                <a:lnTo>
                  <a:pt x="203" y="119"/>
                </a:lnTo>
                <a:lnTo>
                  <a:pt x="179" y="134"/>
                </a:lnTo>
                <a:lnTo>
                  <a:pt x="157" y="152"/>
                </a:lnTo>
                <a:lnTo>
                  <a:pt x="141" y="174"/>
                </a:lnTo>
                <a:lnTo>
                  <a:pt x="127" y="199"/>
                </a:lnTo>
                <a:lnTo>
                  <a:pt x="118" y="229"/>
                </a:lnTo>
                <a:lnTo>
                  <a:pt x="112" y="261"/>
                </a:lnTo>
                <a:lnTo>
                  <a:pt x="110" y="298"/>
                </a:lnTo>
                <a:lnTo>
                  <a:pt x="110" y="373"/>
                </a:lnTo>
                <a:lnTo>
                  <a:pt x="230" y="373"/>
                </a:lnTo>
                <a:lnTo>
                  <a:pt x="230" y="289"/>
                </a:lnTo>
                <a:lnTo>
                  <a:pt x="231" y="267"/>
                </a:lnTo>
                <a:lnTo>
                  <a:pt x="236" y="250"/>
                </a:lnTo>
                <a:lnTo>
                  <a:pt x="243" y="235"/>
                </a:lnTo>
                <a:lnTo>
                  <a:pt x="253" y="225"/>
                </a:lnTo>
                <a:lnTo>
                  <a:pt x="265" y="218"/>
                </a:lnTo>
                <a:lnTo>
                  <a:pt x="280" y="214"/>
                </a:lnTo>
                <a:lnTo>
                  <a:pt x="295" y="213"/>
                </a:lnTo>
                <a:lnTo>
                  <a:pt x="310" y="214"/>
                </a:lnTo>
                <a:lnTo>
                  <a:pt x="323" y="217"/>
                </a:lnTo>
                <a:lnTo>
                  <a:pt x="335" y="222"/>
                </a:lnTo>
                <a:lnTo>
                  <a:pt x="344" y="230"/>
                </a:lnTo>
                <a:lnTo>
                  <a:pt x="351" y="243"/>
                </a:lnTo>
                <a:lnTo>
                  <a:pt x="356" y="258"/>
                </a:lnTo>
                <a:lnTo>
                  <a:pt x="361" y="278"/>
                </a:lnTo>
                <a:lnTo>
                  <a:pt x="362" y="302"/>
                </a:lnTo>
                <a:lnTo>
                  <a:pt x="360" y="338"/>
                </a:lnTo>
                <a:lnTo>
                  <a:pt x="353" y="370"/>
                </a:lnTo>
                <a:lnTo>
                  <a:pt x="343" y="400"/>
                </a:lnTo>
                <a:lnTo>
                  <a:pt x="329" y="428"/>
                </a:lnTo>
                <a:lnTo>
                  <a:pt x="314" y="454"/>
                </a:lnTo>
                <a:lnTo>
                  <a:pt x="296" y="479"/>
                </a:lnTo>
                <a:lnTo>
                  <a:pt x="277" y="502"/>
                </a:lnTo>
                <a:lnTo>
                  <a:pt x="257" y="524"/>
                </a:lnTo>
                <a:lnTo>
                  <a:pt x="236" y="546"/>
                </a:lnTo>
                <a:lnTo>
                  <a:pt x="214" y="569"/>
                </a:lnTo>
                <a:lnTo>
                  <a:pt x="195" y="592"/>
                </a:lnTo>
                <a:lnTo>
                  <a:pt x="175" y="615"/>
                </a:lnTo>
                <a:lnTo>
                  <a:pt x="157" y="639"/>
                </a:lnTo>
                <a:lnTo>
                  <a:pt x="142" y="665"/>
                </a:lnTo>
                <a:lnTo>
                  <a:pt x="128" y="694"/>
                </a:lnTo>
                <a:lnTo>
                  <a:pt x="119" y="724"/>
                </a:lnTo>
                <a:lnTo>
                  <a:pt x="112" y="758"/>
                </a:lnTo>
                <a:lnTo>
                  <a:pt x="110" y="795"/>
                </a:lnTo>
                <a:lnTo>
                  <a:pt x="110" y="890"/>
                </a:lnTo>
                <a:lnTo>
                  <a:pt x="477" y="890"/>
                </a:lnTo>
                <a:lnTo>
                  <a:pt x="477" y="779"/>
                </a:lnTo>
                <a:lnTo>
                  <a:pt x="237" y="779"/>
                </a:lnTo>
                <a:lnTo>
                  <a:pt x="235" y="757"/>
                </a:lnTo>
                <a:lnTo>
                  <a:pt x="239" y="735"/>
                </a:lnTo>
                <a:lnTo>
                  <a:pt x="248" y="713"/>
                </a:lnTo>
                <a:lnTo>
                  <a:pt x="259" y="692"/>
                </a:lnTo>
                <a:lnTo>
                  <a:pt x="274" y="672"/>
                </a:lnTo>
                <a:lnTo>
                  <a:pt x="291" y="650"/>
                </a:lnTo>
                <a:lnTo>
                  <a:pt x="311" y="628"/>
                </a:lnTo>
                <a:lnTo>
                  <a:pt x="332" y="606"/>
                </a:lnTo>
                <a:lnTo>
                  <a:pt x="353" y="582"/>
                </a:lnTo>
                <a:lnTo>
                  <a:pt x="375" y="559"/>
                </a:lnTo>
                <a:lnTo>
                  <a:pt x="397" y="533"/>
                </a:lnTo>
                <a:lnTo>
                  <a:pt x="418" y="506"/>
                </a:lnTo>
                <a:lnTo>
                  <a:pt x="437" y="477"/>
                </a:lnTo>
                <a:lnTo>
                  <a:pt x="454" y="446"/>
                </a:lnTo>
                <a:lnTo>
                  <a:pt x="468" y="413"/>
                </a:lnTo>
                <a:lnTo>
                  <a:pt x="479" y="376"/>
                </a:lnTo>
                <a:lnTo>
                  <a:pt x="486" y="338"/>
                </a:lnTo>
                <a:lnTo>
                  <a:pt x="488" y="298"/>
                </a:lnTo>
                <a:lnTo>
                  <a:pt x="486" y="261"/>
                </a:lnTo>
                <a:lnTo>
                  <a:pt x="481" y="229"/>
                </a:lnTo>
                <a:lnTo>
                  <a:pt x="471" y="199"/>
                </a:lnTo>
                <a:lnTo>
                  <a:pt x="458" y="174"/>
                </a:lnTo>
                <a:lnTo>
                  <a:pt x="440" y="152"/>
                </a:lnTo>
                <a:lnTo>
                  <a:pt x="420" y="134"/>
                </a:lnTo>
                <a:lnTo>
                  <a:pt x="395" y="119"/>
                </a:lnTo>
                <a:lnTo>
                  <a:pt x="367" y="109"/>
                </a:lnTo>
                <a:lnTo>
                  <a:pt x="335" y="103"/>
                </a:lnTo>
                <a:lnTo>
                  <a:pt x="299" y="101"/>
                </a:lnTo>
                <a:close/>
                <a:moveTo>
                  <a:pt x="284" y="0"/>
                </a:moveTo>
                <a:lnTo>
                  <a:pt x="288" y="0"/>
                </a:lnTo>
                <a:lnTo>
                  <a:pt x="290" y="0"/>
                </a:lnTo>
                <a:lnTo>
                  <a:pt x="334" y="2"/>
                </a:lnTo>
                <a:lnTo>
                  <a:pt x="373" y="6"/>
                </a:lnTo>
                <a:lnTo>
                  <a:pt x="409" y="15"/>
                </a:lnTo>
                <a:lnTo>
                  <a:pt x="440" y="25"/>
                </a:lnTo>
                <a:lnTo>
                  <a:pt x="468" y="36"/>
                </a:lnTo>
                <a:lnTo>
                  <a:pt x="493" y="51"/>
                </a:lnTo>
                <a:lnTo>
                  <a:pt x="515" y="66"/>
                </a:lnTo>
                <a:lnTo>
                  <a:pt x="533" y="83"/>
                </a:lnTo>
                <a:lnTo>
                  <a:pt x="548" y="101"/>
                </a:lnTo>
                <a:lnTo>
                  <a:pt x="562" y="119"/>
                </a:lnTo>
                <a:lnTo>
                  <a:pt x="572" y="138"/>
                </a:lnTo>
                <a:lnTo>
                  <a:pt x="580" y="157"/>
                </a:lnTo>
                <a:lnTo>
                  <a:pt x="587" y="174"/>
                </a:lnTo>
                <a:lnTo>
                  <a:pt x="593" y="192"/>
                </a:lnTo>
                <a:lnTo>
                  <a:pt x="596" y="208"/>
                </a:lnTo>
                <a:lnTo>
                  <a:pt x="599" y="224"/>
                </a:lnTo>
                <a:lnTo>
                  <a:pt x="600" y="238"/>
                </a:lnTo>
                <a:lnTo>
                  <a:pt x="601" y="250"/>
                </a:lnTo>
                <a:lnTo>
                  <a:pt x="601" y="260"/>
                </a:lnTo>
                <a:lnTo>
                  <a:pt x="601" y="267"/>
                </a:lnTo>
                <a:lnTo>
                  <a:pt x="601" y="273"/>
                </a:lnTo>
                <a:lnTo>
                  <a:pt x="600" y="274"/>
                </a:lnTo>
                <a:lnTo>
                  <a:pt x="600" y="275"/>
                </a:lnTo>
                <a:lnTo>
                  <a:pt x="734" y="275"/>
                </a:lnTo>
                <a:lnTo>
                  <a:pt x="734" y="980"/>
                </a:lnTo>
                <a:lnTo>
                  <a:pt x="572" y="980"/>
                </a:lnTo>
                <a:lnTo>
                  <a:pt x="162" y="984"/>
                </a:lnTo>
                <a:lnTo>
                  <a:pt x="131" y="983"/>
                </a:lnTo>
                <a:lnTo>
                  <a:pt x="104" y="978"/>
                </a:lnTo>
                <a:lnTo>
                  <a:pt x="81" y="973"/>
                </a:lnTo>
                <a:lnTo>
                  <a:pt x="61" y="966"/>
                </a:lnTo>
                <a:lnTo>
                  <a:pt x="46" y="958"/>
                </a:lnTo>
                <a:lnTo>
                  <a:pt x="33" y="949"/>
                </a:lnTo>
                <a:lnTo>
                  <a:pt x="24" y="940"/>
                </a:lnTo>
                <a:lnTo>
                  <a:pt x="17" y="931"/>
                </a:lnTo>
                <a:lnTo>
                  <a:pt x="11" y="921"/>
                </a:lnTo>
                <a:lnTo>
                  <a:pt x="7" y="913"/>
                </a:lnTo>
                <a:lnTo>
                  <a:pt x="5" y="906"/>
                </a:lnTo>
                <a:lnTo>
                  <a:pt x="4" y="901"/>
                </a:lnTo>
                <a:lnTo>
                  <a:pt x="4" y="896"/>
                </a:lnTo>
                <a:lnTo>
                  <a:pt x="3" y="895"/>
                </a:lnTo>
                <a:lnTo>
                  <a:pt x="3" y="728"/>
                </a:lnTo>
                <a:lnTo>
                  <a:pt x="5" y="700"/>
                </a:lnTo>
                <a:lnTo>
                  <a:pt x="9" y="673"/>
                </a:lnTo>
                <a:lnTo>
                  <a:pt x="16" y="648"/>
                </a:lnTo>
                <a:lnTo>
                  <a:pt x="24" y="623"/>
                </a:lnTo>
                <a:lnTo>
                  <a:pt x="33" y="600"/>
                </a:lnTo>
                <a:lnTo>
                  <a:pt x="44" y="579"/>
                </a:lnTo>
                <a:lnTo>
                  <a:pt x="53" y="562"/>
                </a:lnTo>
                <a:lnTo>
                  <a:pt x="62" y="545"/>
                </a:lnTo>
                <a:lnTo>
                  <a:pt x="70" y="533"/>
                </a:lnTo>
                <a:lnTo>
                  <a:pt x="77" y="523"/>
                </a:lnTo>
                <a:lnTo>
                  <a:pt x="81" y="517"/>
                </a:lnTo>
                <a:lnTo>
                  <a:pt x="83" y="515"/>
                </a:lnTo>
                <a:lnTo>
                  <a:pt x="61" y="506"/>
                </a:lnTo>
                <a:lnTo>
                  <a:pt x="45" y="494"/>
                </a:lnTo>
                <a:lnTo>
                  <a:pt x="31" y="481"/>
                </a:lnTo>
                <a:lnTo>
                  <a:pt x="21" y="467"/>
                </a:lnTo>
                <a:lnTo>
                  <a:pt x="13" y="454"/>
                </a:lnTo>
                <a:lnTo>
                  <a:pt x="9" y="443"/>
                </a:lnTo>
                <a:lnTo>
                  <a:pt x="6" y="432"/>
                </a:lnTo>
                <a:lnTo>
                  <a:pt x="4" y="426"/>
                </a:lnTo>
                <a:lnTo>
                  <a:pt x="4" y="424"/>
                </a:lnTo>
                <a:lnTo>
                  <a:pt x="0" y="372"/>
                </a:lnTo>
                <a:lnTo>
                  <a:pt x="0" y="325"/>
                </a:lnTo>
                <a:lnTo>
                  <a:pt x="3" y="282"/>
                </a:lnTo>
                <a:lnTo>
                  <a:pt x="8" y="243"/>
                </a:lnTo>
                <a:lnTo>
                  <a:pt x="17" y="207"/>
                </a:lnTo>
                <a:lnTo>
                  <a:pt x="27" y="176"/>
                </a:lnTo>
                <a:lnTo>
                  <a:pt x="39" y="148"/>
                </a:lnTo>
                <a:lnTo>
                  <a:pt x="54" y="122"/>
                </a:lnTo>
                <a:lnTo>
                  <a:pt x="69" y="101"/>
                </a:lnTo>
                <a:lnTo>
                  <a:pt x="86" y="81"/>
                </a:lnTo>
                <a:lnTo>
                  <a:pt x="103" y="64"/>
                </a:lnTo>
                <a:lnTo>
                  <a:pt x="121" y="51"/>
                </a:lnTo>
                <a:lnTo>
                  <a:pt x="140" y="38"/>
                </a:lnTo>
                <a:lnTo>
                  <a:pt x="159" y="28"/>
                </a:lnTo>
                <a:lnTo>
                  <a:pt x="176" y="21"/>
                </a:lnTo>
                <a:lnTo>
                  <a:pt x="195" y="14"/>
                </a:lnTo>
                <a:lnTo>
                  <a:pt x="211" y="9"/>
                </a:lnTo>
                <a:lnTo>
                  <a:pt x="228" y="5"/>
                </a:lnTo>
                <a:lnTo>
                  <a:pt x="242" y="3"/>
                </a:lnTo>
                <a:lnTo>
                  <a:pt x="256" y="1"/>
                </a:lnTo>
                <a:lnTo>
                  <a:pt x="267" y="0"/>
                </a:lnTo>
                <a:lnTo>
                  <a:pt x="277" y="0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extBox 57">
            <a:extLst>
              <a:ext uri="{FF2B5EF4-FFF2-40B4-BE49-F238E27FC236}">
                <a16:creationId xmlns:a16="http://schemas.microsoft.com/office/drawing/2014/main" id="{1B0A4462-E0D5-8C79-CF55-22255E518376}"/>
              </a:ext>
            </a:extLst>
          </p:cNvPr>
          <p:cNvSpPr txBox="1"/>
          <p:nvPr/>
        </p:nvSpPr>
        <p:spPr>
          <a:xfrm>
            <a:off x="3338465" y="2279040"/>
            <a:ext cx="433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TextBox 58">
            <a:extLst>
              <a:ext uri="{FF2B5EF4-FFF2-40B4-BE49-F238E27FC236}">
                <a16:creationId xmlns:a16="http://schemas.microsoft.com/office/drawing/2014/main" id="{C603EA6E-C2F5-2850-B9E8-BB01D2818384}"/>
              </a:ext>
            </a:extLst>
          </p:cNvPr>
          <p:cNvSpPr txBox="1"/>
          <p:nvPr/>
        </p:nvSpPr>
        <p:spPr>
          <a:xfrm>
            <a:off x="3338465" y="1984717"/>
            <a:ext cx="43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Metrics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48C074F-0CC1-92E1-714C-5507AB8F7E3B}"/>
              </a:ext>
            </a:extLst>
          </p:cNvPr>
          <p:cNvGrpSpPr/>
          <p:nvPr/>
        </p:nvGrpSpPr>
        <p:grpSpPr>
          <a:xfrm>
            <a:off x="8829170" y="2333262"/>
            <a:ext cx="588406" cy="586453"/>
            <a:chOff x="4575175" y="3521076"/>
            <a:chExt cx="479425" cy="477838"/>
          </a:xfrm>
          <a:solidFill>
            <a:schemeClr val="bg1"/>
          </a:solidFill>
        </p:grpSpPr>
        <p:sp>
          <p:nvSpPr>
            <p:cNvPr id="171" name="Freeform 54">
              <a:extLst>
                <a:ext uri="{FF2B5EF4-FFF2-40B4-BE49-F238E27FC236}">
                  <a16:creationId xmlns:a16="http://schemas.microsoft.com/office/drawing/2014/main" id="{BA42F253-9C47-1261-DFD6-104266FD3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06801"/>
              <a:ext cx="206375" cy="42863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55">
              <a:extLst>
                <a:ext uri="{FF2B5EF4-FFF2-40B4-BE49-F238E27FC236}">
                  <a16:creationId xmlns:a16="http://schemas.microsoft.com/office/drawing/2014/main" id="{7152BA70-8477-0BD4-5FF1-1E2A4F9C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87763"/>
              <a:ext cx="206375" cy="42863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4596CD7F-CA4C-7A4C-A752-AA0B8C94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768726"/>
              <a:ext cx="125413" cy="44450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412EE6EB-9F2C-7AFF-6C95-C047011C9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3521076"/>
              <a:ext cx="371475" cy="477838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 58">
              <a:extLst>
                <a:ext uri="{FF2B5EF4-FFF2-40B4-BE49-F238E27FC236}">
                  <a16:creationId xmlns:a16="http://schemas.microsoft.com/office/drawing/2014/main" id="{7CC3B6FE-B0BA-D5C7-1143-41A02F877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000" y="3575051"/>
              <a:ext cx="228600" cy="341313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59">
              <a:extLst>
                <a:ext uri="{FF2B5EF4-FFF2-40B4-BE49-F238E27FC236}">
                  <a16:creationId xmlns:a16="http://schemas.microsoft.com/office/drawing/2014/main" id="{CB56393E-5590-7F0C-AC48-5AE2AA9B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3849688"/>
              <a:ext cx="166688" cy="84138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55B5F5-2DB7-7E0B-383C-9CFDC8392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316805"/>
              </p:ext>
            </p:extLst>
          </p:nvPr>
        </p:nvGraphicFramePr>
        <p:xfrm>
          <a:off x="476250" y="3595770"/>
          <a:ext cx="11239500" cy="302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47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C8F04-C7BB-670B-35E2-81F02169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8EF9CD-8EBB-7229-8597-78E7D156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90693C-30A0-912D-09F1-72752EC7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21F35-A60F-5038-F5A6-D19A565E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89B3D-840A-892C-69A6-9DB87711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822B8-EEEB-9371-B826-41B855A25649}"/>
              </a:ext>
            </a:extLst>
          </p:cNvPr>
          <p:cNvSpPr txBox="1"/>
          <p:nvPr/>
        </p:nvSpPr>
        <p:spPr>
          <a:xfrm>
            <a:off x="1371597" y="241285"/>
            <a:ext cx="10044023" cy="1121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 Metrics</a:t>
            </a:r>
          </a:p>
        </p:txBody>
      </p:sp>
      <p:sp>
        <p:nvSpPr>
          <p:cNvPr id="151" name="Freeform 16">
            <a:extLst>
              <a:ext uri="{FF2B5EF4-FFF2-40B4-BE49-F238E27FC236}">
                <a16:creationId xmlns:a16="http://schemas.microsoft.com/office/drawing/2014/main" id="{3C281B98-EBB4-1D4F-D857-14C2789CEE01}"/>
              </a:ext>
            </a:extLst>
          </p:cNvPr>
          <p:cNvSpPr>
            <a:spLocks/>
          </p:cNvSpPr>
          <p:nvPr/>
        </p:nvSpPr>
        <p:spPr bwMode="auto">
          <a:xfrm>
            <a:off x="2787650" y="1978025"/>
            <a:ext cx="482600" cy="1239838"/>
          </a:xfrm>
          <a:custGeom>
            <a:avLst/>
            <a:gdLst>
              <a:gd name="T0" fmla="*/ 304 w 304"/>
              <a:gd name="T1" fmla="*/ 0 h 781"/>
              <a:gd name="T2" fmla="*/ 304 w 304"/>
              <a:gd name="T3" fmla="*/ 702 h 781"/>
              <a:gd name="T4" fmla="*/ 0 w 304"/>
              <a:gd name="T5" fmla="*/ 781 h 781"/>
              <a:gd name="T6" fmla="*/ 0 w 304"/>
              <a:gd name="T7" fmla="*/ 82 h 781"/>
              <a:gd name="T8" fmla="*/ 304 w 304"/>
              <a:gd name="T9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781">
                <a:moveTo>
                  <a:pt x="304" y="0"/>
                </a:moveTo>
                <a:lnTo>
                  <a:pt x="304" y="702"/>
                </a:lnTo>
                <a:lnTo>
                  <a:pt x="0" y="781"/>
                </a:lnTo>
                <a:lnTo>
                  <a:pt x="0" y="82"/>
                </a:lnTo>
                <a:lnTo>
                  <a:pt x="30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6F11E8-EB15-FF17-9505-BAC1F999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49" y="1978025"/>
            <a:ext cx="4733829" cy="1114425"/>
          </a:xfrm>
          <a:prstGeom prst="rect">
            <a:avLst/>
          </a:prstGeom>
          <a:solidFill>
            <a:schemeClr val="accent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Freeform 18">
            <a:extLst>
              <a:ext uri="{FF2B5EF4-FFF2-40B4-BE49-F238E27FC236}">
                <a16:creationId xmlns:a16="http://schemas.microsoft.com/office/drawing/2014/main" id="{BC4BDD2E-B84E-10C8-8A3D-3686C16ABBAD}"/>
              </a:ext>
            </a:extLst>
          </p:cNvPr>
          <p:cNvSpPr>
            <a:spLocks/>
          </p:cNvSpPr>
          <p:nvPr/>
        </p:nvSpPr>
        <p:spPr bwMode="auto">
          <a:xfrm>
            <a:off x="7989887" y="1978025"/>
            <a:ext cx="476250" cy="1239838"/>
          </a:xfrm>
          <a:custGeom>
            <a:avLst/>
            <a:gdLst>
              <a:gd name="T0" fmla="*/ 0 w 300"/>
              <a:gd name="T1" fmla="*/ 0 h 781"/>
              <a:gd name="T2" fmla="*/ 300 w 300"/>
              <a:gd name="T3" fmla="*/ 75 h 781"/>
              <a:gd name="T4" fmla="*/ 299 w 300"/>
              <a:gd name="T5" fmla="*/ 75 h 781"/>
              <a:gd name="T6" fmla="*/ 299 w 300"/>
              <a:gd name="T7" fmla="*/ 781 h 781"/>
              <a:gd name="T8" fmla="*/ 0 w 300"/>
              <a:gd name="T9" fmla="*/ 702 h 781"/>
              <a:gd name="T10" fmla="*/ 0 w 300"/>
              <a:gd name="T11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0" h="781">
                <a:moveTo>
                  <a:pt x="0" y="0"/>
                </a:moveTo>
                <a:lnTo>
                  <a:pt x="300" y="75"/>
                </a:lnTo>
                <a:lnTo>
                  <a:pt x="299" y="75"/>
                </a:lnTo>
                <a:lnTo>
                  <a:pt x="299" y="781"/>
                </a:lnTo>
                <a:lnTo>
                  <a:pt x="0" y="7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92A0190-8054-43A4-0556-FDE76E6B9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2097088"/>
            <a:ext cx="1317624" cy="1120775"/>
          </a:xfrm>
          <a:prstGeom prst="rect">
            <a:avLst/>
          </a:prstGeom>
          <a:solidFill>
            <a:schemeClr val="accent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Freeform 20">
            <a:extLst>
              <a:ext uri="{FF2B5EF4-FFF2-40B4-BE49-F238E27FC236}">
                <a16:creationId xmlns:a16="http://schemas.microsoft.com/office/drawing/2014/main" id="{DEBC7129-B4EF-C409-43B6-580891997696}"/>
              </a:ext>
            </a:extLst>
          </p:cNvPr>
          <p:cNvSpPr>
            <a:spLocks noEditPoints="1"/>
          </p:cNvSpPr>
          <p:nvPr/>
        </p:nvSpPr>
        <p:spPr bwMode="auto">
          <a:xfrm>
            <a:off x="1639887" y="1635125"/>
            <a:ext cx="1147762" cy="1582738"/>
          </a:xfrm>
          <a:custGeom>
            <a:avLst/>
            <a:gdLst>
              <a:gd name="T0" fmla="*/ 196 w 723"/>
              <a:gd name="T1" fmla="*/ 121 h 997"/>
              <a:gd name="T2" fmla="*/ 121 w 723"/>
              <a:gd name="T3" fmla="*/ 203 h 997"/>
              <a:gd name="T4" fmla="*/ 104 w 723"/>
              <a:gd name="T5" fmla="*/ 346 h 997"/>
              <a:gd name="T6" fmla="*/ 228 w 723"/>
              <a:gd name="T7" fmla="*/ 254 h 997"/>
              <a:gd name="T8" fmla="*/ 271 w 723"/>
              <a:gd name="T9" fmla="*/ 218 h 997"/>
              <a:gd name="T10" fmla="*/ 325 w 723"/>
              <a:gd name="T11" fmla="*/ 226 h 997"/>
              <a:gd name="T12" fmla="*/ 351 w 723"/>
              <a:gd name="T13" fmla="*/ 283 h 997"/>
              <a:gd name="T14" fmla="*/ 347 w 723"/>
              <a:gd name="T15" fmla="*/ 392 h 997"/>
              <a:gd name="T16" fmla="*/ 309 w 723"/>
              <a:gd name="T17" fmla="*/ 432 h 997"/>
              <a:gd name="T18" fmla="*/ 228 w 723"/>
              <a:gd name="T19" fmla="*/ 550 h 997"/>
              <a:gd name="T20" fmla="*/ 321 w 723"/>
              <a:gd name="T21" fmla="*/ 563 h 997"/>
              <a:gd name="T22" fmla="*/ 351 w 723"/>
              <a:gd name="T23" fmla="*/ 626 h 997"/>
              <a:gd name="T24" fmla="*/ 348 w 723"/>
              <a:gd name="T25" fmla="*/ 759 h 997"/>
              <a:gd name="T26" fmla="*/ 314 w 723"/>
              <a:gd name="T27" fmla="*/ 801 h 997"/>
              <a:gd name="T28" fmla="*/ 257 w 723"/>
              <a:gd name="T29" fmla="*/ 799 h 997"/>
              <a:gd name="T30" fmla="*/ 224 w 723"/>
              <a:gd name="T31" fmla="*/ 748 h 997"/>
              <a:gd name="T32" fmla="*/ 104 w 723"/>
              <a:gd name="T33" fmla="*/ 718 h 997"/>
              <a:gd name="T34" fmla="*/ 134 w 723"/>
              <a:gd name="T35" fmla="*/ 844 h 997"/>
              <a:gd name="T36" fmla="*/ 224 w 723"/>
              <a:gd name="T37" fmla="*/ 911 h 997"/>
              <a:gd name="T38" fmla="*/ 357 w 723"/>
              <a:gd name="T39" fmla="*/ 911 h 997"/>
              <a:gd name="T40" fmla="*/ 448 w 723"/>
              <a:gd name="T41" fmla="*/ 844 h 997"/>
              <a:gd name="T42" fmla="*/ 478 w 723"/>
              <a:gd name="T43" fmla="*/ 718 h 997"/>
              <a:gd name="T44" fmla="*/ 466 w 723"/>
              <a:gd name="T45" fmla="*/ 574 h 997"/>
              <a:gd name="T46" fmla="*/ 412 w 723"/>
              <a:gd name="T47" fmla="*/ 500 h 997"/>
              <a:gd name="T48" fmla="*/ 450 w 723"/>
              <a:gd name="T49" fmla="*/ 439 h 997"/>
              <a:gd name="T50" fmla="*/ 478 w 723"/>
              <a:gd name="T51" fmla="*/ 323 h 997"/>
              <a:gd name="T52" fmla="*/ 461 w 723"/>
              <a:gd name="T53" fmla="*/ 203 h 997"/>
              <a:gd name="T54" fmla="*/ 385 w 723"/>
              <a:gd name="T55" fmla="*/ 121 h 997"/>
              <a:gd name="T56" fmla="*/ 284 w 723"/>
              <a:gd name="T57" fmla="*/ 0 h 997"/>
              <a:gd name="T58" fmla="*/ 373 w 723"/>
              <a:gd name="T59" fmla="*/ 6 h 997"/>
              <a:gd name="T60" fmla="*/ 492 w 723"/>
              <a:gd name="T61" fmla="*/ 50 h 997"/>
              <a:gd name="T62" fmla="*/ 560 w 723"/>
              <a:gd name="T63" fmla="*/ 118 h 997"/>
              <a:gd name="T64" fmla="*/ 591 w 723"/>
              <a:gd name="T65" fmla="*/ 193 h 997"/>
              <a:gd name="T66" fmla="*/ 599 w 723"/>
              <a:gd name="T67" fmla="*/ 256 h 997"/>
              <a:gd name="T68" fmla="*/ 597 w 723"/>
              <a:gd name="T69" fmla="*/ 290 h 997"/>
              <a:gd name="T70" fmla="*/ 250 w 723"/>
              <a:gd name="T71" fmla="*/ 997 h 997"/>
              <a:gd name="T72" fmla="*/ 115 w 723"/>
              <a:gd name="T73" fmla="*/ 982 h 997"/>
              <a:gd name="T74" fmla="*/ 40 w 723"/>
              <a:gd name="T75" fmla="*/ 936 h 997"/>
              <a:gd name="T76" fmla="*/ 8 w 723"/>
              <a:gd name="T77" fmla="*/ 872 h 997"/>
              <a:gd name="T78" fmla="*/ 2 w 723"/>
              <a:gd name="T79" fmla="*/ 804 h 997"/>
              <a:gd name="T80" fmla="*/ 2 w 723"/>
              <a:gd name="T81" fmla="*/ 617 h 997"/>
              <a:gd name="T82" fmla="*/ 5 w 723"/>
              <a:gd name="T83" fmla="*/ 566 h 997"/>
              <a:gd name="T84" fmla="*/ 41 w 723"/>
              <a:gd name="T85" fmla="*/ 505 h 997"/>
              <a:gd name="T86" fmla="*/ 69 w 723"/>
              <a:gd name="T87" fmla="*/ 486 h 997"/>
              <a:gd name="T88" fmla="*/ 16 w 723"/>
              <a:gd name="T89" fmla="*/ 403 h 997"/>
              <a:gd name="T90" fmla="*/ 1 w 723"/>
              <a:gd name="T91" fmla="*/ 319 h 997"/>
              <a:gd name="T92" fmla="*/ 5 w 723"/>
              <a:gd name="T93" fmla="*/ 251 h 997"/>
              <a:gd name="T94" fmla="*/ 52 w 723"/>
              <a:gd name="T95" fmla="*/ 122 h 997"/>
              <a:gd name="T96" fmla="*/ 124 w 723"/>
              <a:gd name="T97" fmla="*/ 48 h 997"/>
              <a:gd name="T98" fmla="*/ 202 w 723"/>
              <a:gd name="T99" fmla="*/ 11 h 997"/>
              <a:gd name="T100" fmla="*/ 264 w 723"/>
              <a:gd name="T101" fmla="*/ 1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3" h="997">
                <a:moveTo>
                  <a:pt x="291" y="102"/>
                </a:moveTo>
                <a:lnTo>
                  <a:pt x="256" y="104"/>
                </a:lnTo>
                <a:lnTo>
                  <a:pt x="224" y="110"/>
                </a:lnTo>
                <a:lnTo>
                  <a:pt x="196" y="121"/>
                </a:lnTo>
                <a:lnTo>
                  <a:pt x="172" y="136"/>
                </a:lnTo>
                <a:lnTo>
                  <a:pt x="151" y="154"/>
                </a:lnTo>
                <a:lnTo>
                  <a:pt x="134" y="176"/>
                </a:lnTo>
                <a:lnTo>
                  <a:pt x="121" y="203"/>
                </a:lnTo>
                <a:lnTo>
                  <a:pt x="111" y="232"/>
                </a:lnTo>
                <a:lnTo>
                  <a:pt x="106" y="266"/>
                </a:lnTo>
                <a:lnTo>
                  <a:pt x="104" y="303"/>
                </a:lnTo>
                <a:lnTo>
                  <a:pt x="104" y="346"/>
                </a:lnTo>
                <a:lnTo>
                  <a:pt x="223" y="346"/>
                </a:lnTo>
                <a:lnTo>
                  <a:pt x="223" y="294"/>
                </a:lnTo>
                <a:lnTo>
                  <a:pt x="224" y="273"/>
                </a:lnTo>
                <a:lnTo>
                  <a:pt x="228" y="254"/>
                </a:lnTo>
                <a:lnTo>
                  <a:pt x="235" y="239"/>
                </a:lnTo>
                <a:lnTo>
                  <a:pt x="245" y="229"/>
                </a:lnTo>
                <a:lnTo>
                  <a:pt x="257" y="222"/>
                </a:lnTo>
                <a:lnTo>
                  <a:pt x="271" y="218"/>
                </a:lnTo>
                <a:lnTo>
                  <a:pt x="287" y="216"/>
                </a:lnTo>
                <a:lnTo>
                  <a:pt x="302" y="217"/>
                </a:lnTo>
                <a:lnTo>
                  <a:pt x="314" y="220"/>
                </a:lnTo>
                <a:lnTo>
                  <a:pt x="325" y="226"/>
                </a:lnTo>
                <a:lnTo>
                  <a:pt x="335" y="234"/>
                </a:lnTo>
                <a:lnTo>
                  <a:pt x="342" y="247"/>
                </a:lnTo>
                <a:lnTo>
                  <a:pt x="348" y="262"/>
                </a:lnTo>
                <a:lnTo>
                  <a:pt x="351" y="283"/>
                </a:lnTo>
                <a:lnTo>
                  <a:pt x="352" y="307"/>
                </a:lnTo>
                <a:lnTo>
                  <a:pt x="352" y="351"/>
                </a:lnTo>
                <a:lnTo>
                  <a:pt x="351" y="374"/>
                </a:lnTo>
                <a:lnTo>
                  <a:pt x="347" y="392"/>
                </a:lnTo>
                <a:lnTo>
                  <a:pt x="341" y="406"/>
                </a:lnTo>
                <a:lnTo>
                  <a:pt x="333" y="418"/>
                </a:lnTo>
                <a:lnTo>
                  <a:pt x="321" y="426"/>
                </a:lnTo>
                <a:lnTo>
                  <a:pt x="309" y="432"/>
                </a:lnTo>
                <a:lnTo>
                  <a:pt x="294" y="435"/>
                </a:lnTo>
                <a:lnTo>
                  <a:pt x="277" y="436"/>
                </a:lnTo>
                <a:lnTo>
                  <a:pt x="228" y="436"/>
                </a:lnTo>
                <a:lnTo>
                  <a:pt x="228" y="550"/>
                </a:lnTo>
                <a:lnTo>
                  <a:pt x="270" y="550"/>
                </a:lnTo>
                <a:lnTo>
                  <a:pt x="290" y="551"/>
                </a:lnTo>
                <a:lnTo>
                  <a:pt x="307" y="555"/>
                </a:lnTo>
                <a:lnTo>
                  <a:pt x="321" y="563"/>
                </a:lnTo>
                <a:lnTo>
                  <a:pt x="333" y="573"/>
                </a:lnTo>
                <a:lnTo>
                  <a:pt x="342" y="588"/>
                </a:lnTo>
                <a:lnTo>
                  <a:pt x="347" y="605"/>
                </a:lnTo>
                <a:lnTo>
                  <a:pt x="351" y="626"/>
                </a:lnTo>
                <a:lnTo>
                  <a:pt x="352" y="652"/>
                </a:lnTo>
                <a:lnTo>
                  <a:pt x="352" y="715"/>
                </a:lnTo>
                <a:lnTo>
                  <a:pt x="351" y="739"/>
                </a:lnTo>
                <a:lnTo>
                  <a:pt x="348" y="759"/>
                </a:lnTo>
                <a:lnTo>
                  <a:pt x="342" y="774"/>
                </a:lnTo>
                <a:lnTo>
                  <a:pt x="335" y="787"/>
                </a:lnTo>
                <a:lnTo>
                  <a:pt x="325" y="795"/>
                </a:lnTo>
                <a:lnTo>
                  <a:pt x="314" y="801"/>
                </a:lnTo>
                <a:lnTo>
                  <a:pt x="302" y="804"/>
                </a:lnTo>
                <a:lnTo>
                  <a:pt x="287" y="805"/>
                </a:lnTo>
                <a:lnTo>
                  <a:pt x="271" y="803"/>
                </a:lnTo>
                <a:lnTo>
                  <a:pt x="257" y="799"/>
                </a:lnTo>
                <a:lnTo>
                  <a:pt x="245" y="792"/>
                </a:lnTo>
                <a:lnTo>
                  <a:pt x="235" y="781"/>
                </a:lnTo>
                <a:lnTo>
                  <a:pt x="228" y="767"/>
                </a:lnTo>
                <a:lnTo>
                  <a:pt x="224" y="748"/>
                </a:lnTo>
                <a:lnTo>
                  <a:pt x="223" y="726"/>
                </a:lnTo>
                <a:lnTo>
                  <a:pt x="223" y="652"/>
                </a:lnTo>
                <a:lnTo>
                  <a:pt x="104" y="652"/>
                </a:lnTo>
                <a:lnTo>
                  <a:pt x="104" y="718"/>
                </a:lnTo>
                <a:lnTo>
                  <a:pt x="106" y="754"/>
                </a:lnTo>
                <a:lnTo>
                  <a:pt x="111" y="788"/>
                </a:lnTo>
                <a:lnTo>
                  <a:pt x="121" y="818"/>
                </a:lnTo>
                <a:lnTo>
                  <a:pt x="134" y="844"/>
                </a:lnTo>
                <a:lnTo>
                  <a:pt x="151" y="866"/>
                </a:lnTo>
                <a:lnTo>
                  <a:pt x="172" y="885"/>
                </a:lnTo>
                <a:lnTo>
                  <a:pt x="196" y="900"/>
                </a:lnTo>
                <a:lnTo>
                  <a:pt x="224" y="911"/>
                </a:lnTo>
                <a:lnTo>
                  <a:pt x="256" y="917"/>
                </a:lnTo>
                <a:lnTo>
                  <a:pt x="291" y="919"/>
                </a:lnTo>
                <a:lnTo>
                  <a:pt x="326" y="917"/>
                </a:lnTo>
                <a:lnTo>
                  <a:pt x="357" y="911"/>
                </a:lnTo>
                <a:lnTo>
                  <a:pt x="385" y="900"/>
                </a:lnTo>
                <a:lnTo>
                  <a:pt x="410" y="885"/>
                </a:lnTo>
                <a:lnTo>
                  <a:pt x="431" y="866"/>
                </a:lnTo>
                <a:lnTo>
                  <a:pt x="448" y="844"/>
                </a:lnTo>
                <a:lnTo>
                  <a:pt x="461" y="818"/>
                </a:lnTo>
                <a:lnTo>
                  <a:pt x="470" y="788"/>
                </a:lnTo>
                <a:lnTo>
                  <a:pt x="476" y="754"/>
                </a:lnTo>
                <a:lnTo>
                  <a:pt x="478" y="718"/>
                </a:lnTo>
                <a:lnTo>
                  <a:pt x="478" y="655"/>
                </a:lnTo>
                <a:lnTo>
                  <a:pt x="477" y="626"/>
                </a:lnTo>
                <a:lnTo>
                  <a:pt x="474" y="599"/>
                </a:lnTo>
                <a:lnTo>
                  <a:pt x="466" y="574"/>
                </a:lnTo>
                <a:lnTo>
                  <a:pt x="458" y="551"/>
                </a:lnTo>
                <a:lnTo>
                  <a:pt x="446" y="532"/>
                </a:lnTo>
                <a:lnTo>
                  <a:pt x="430" y="514"/>
                </a:lnTo>
                <a:lnTo>
                  <a:pt x="412" y="500"/>
                </a:lnTo>
                <a:lnTo>
                  <a:pt x="391" y="487"/>
                </a:lnTo>
                <a:lnTo>
                  <a:pt x="414" y="475"/>
                </a:lnTo>
                <a:lnTo>
                  <a:pt x="434" y="459"/>
                </a:lnTo>
                <a:lnTo>
                  <a:pt x="450" y="439"/>
                </a:lnTo>
                <a:lnTo>
                  <a:pt x="462" y="416"/>
                </a:lnTo>
                <a:lnTo>
                  <a:pt x="471" y="389"/>
                </a:lnTo>
                <a:lnTo>
                  <a:pt x="477" y="358"/>
                </a:lnTo>
                <a:lnTo>
                  <a:pt x="478" y="323"/>
                </a:lnTo>
                <a:lnTo>
                  <a:pt x="478" y="303"/>
                </a:lnTo>
                <a:lnTo>
                  <a:pt x="476" y="266"/>
                </a:lnTo>
                <a:lnTo>
                  <a:pt x="470" y="232"/>
                </a:lnTo>
                <a:lnTo>
                  <a:pt x="461" y="203"/>
                </a:lnTo>
                <a:lnTo>
                  <a:pt x="448" y="176"/>
                </a:lnTo>
                <a:lnTo>
                  <a:pt x="431" y="154"/>
                </a:lnTo>
                <a:lnTo>
                  <a:pt x="410" y="136"/>
                </a:lnTo>
                <a:lnTo>
                  <a:pt x="385" y="121"/>
                </a:lnTo>
                <a:lnTo>
                  <a:pt x="357" y="110"/>
                </a:lnTo>
                <a:lnTo>
                  <a:pt x="326" y="104"/>
                </a:lnTo>
                <a:lnTo>
                  <a:pt x="291" y="102"/>
                </a:lnTo>
                <a:close/>
                <a:moveTo>
                  <a:pt x="284" y="0"/>
                </a:moveTo>
                <a:lnTo>
                  <a:pt x="288" y="0"/>
                </a:lnTo>
                <a:lnTo>
                  <a:pt x="290" y="0"/>
                </a:lnTo>
                <a:lnTo>
                  <a:pt x="334" y="2"/>
                </a:lnTo>
                <a:lnTo>
                  <a:pt x="373" y="6"/>
                </a:lnTo>
                <a:lnTo>
                  <a:pt x="408" y="14"/>
                </a:lnTo>
                <a:lnTo>
                  <a:pt x="439" y="24"/>
                </a:lnTo>
                <a:lnTo>
                  <a:pt x="467" y="35"/>
                </a:lnTo>
                <a:lnTo>
                  <a:pt x="492" y="50"/>
                </a:lnTo>
                <a:lnTo>
                  <a:pt x="513" y="65"/>
                </a:lnTo>
                <a:lnTo>
                  <a:pt x="532" y="82"/>
                </a:lnTo>
                <a:lnTo>
                  <a:pt x="547" y="100"/>
                </a:lnTo>
                <a:lnTo>
                  <a:pt x="560" y="118"/>
                </a:lnTo>
                <a:lnTo>
                  <a:pt x="571" y="137"/>
                </a:lnTo>
                <a:lnTo>
                  <a:pt x="579" y="155"/>
                </a:lnTo>
                <a:lnTo>
                  <a:pt x="585" y="174"/>
                </a:lnTo>
                <a:lnTo>
                  <a:pt x="591" y="193"/>
                </a:lnTo>
                <a:lnTo>
                  <a:pt x="595" y="210"/>
                </a:lnTo>
                <a:lnTo>
                  <a:pt x="597" y="227"/>
                </a:lnTo>
                <a:lnTo>
                  <a:pt x="598" y="243"/>
                </a:lnTo>
                <a:lnTo>
                  <a:pt x="599" y="256"/>
                </a:lnTo>
                <a:lnTo>
                  <a:pt x="599" y="268"/>
                </a:lnTo>
                <a:lnTo>
                  <a:pt x="598" y="278"/>
                </a:lnTo>
                <a:lnTo>
                  <a:pt x="598" y="285"/>
                </a:lnTo>
                <a:lnTo>
                  <a:pt x="597" y="290"/>
                </a:lnTo>
                <a:lnTo>
                  <a:pt x="597" y="291"/>
                </a:lnTo>
                <a:lnTo>
                  <a:pt x="723" y="298"/>
                </a:lnTo>
                <a:lnTo>
                  <a:pt x="723" y="997"/>
                </a:lnTo>
                <a:lnTo>
                  <a:pt x="250" y="997"/>
                </a:lnTo>
                <a:lnTo>
                  <a:pt x="209" y="997"/>
                </a:lnTo>
                <a:lnTo>
                  <a:pt x="174" y="995"/>
                </a:lnTo>
                <a:lnTo>
                  <a:pt x="142" y="990"/>
                </a:lnTo>
                <a:lnTo>
                  <a:pt x="115" y="982"/>
                </a:lnTo>
                <a:lnTo>
                  <a:pt x="91" y="973"/>
                </a:lnTo>
                <a:lnTo>
                  <a:pt x="72" y="963"/>
                </a:lnTo>
                <a:lnTo>
                  <a:pt x="55" y="949"/>
                </a:lnTo>
                <a:lnTo>
                  <a:pt x="40" y="936"/>
                </a:lnTo>
                <a:lnTo>
                  <a:pt x="29" y="921"/>
                </a:lnTo>
                <a:lnTo>
                  <a:pt x="21" y="905"/>
                </a:lnTo>
                <a:lnTo>
                  <a:pt x="14" y="888"/>
                </a:lnTo>
                <a:lnTo>
                  <a:pt x="8" y="872"/>
                </a:lnTo>
                <a:lnTo>
                  <a:pt x="5" y="854"/>
                </a:lnTo>
                <a:lnTo>
                  <a:pt x="3" y="837"/>
                </a:lnTo>
                <a:lnTo>
                  <a:pt x="2" y="821"/>
                </a:lnTo>
                <a:lnTo>
                  <a:pt x="2" y="804"/>
                </a:lnTo>
                <a:lnTo>
                  <a:pt x="2" y="789"/>
                </a:lnTo>
                <a:lnTo>
                  <a:pt x="2" y="774"/>
                </a:lnTo>
                <a:lnTo>
                  <a:pt x="2" y="761"/>
                </a:lnTo>
                <a:lnTo>
                  <a:pt x="2" y="617"/>
                </a:lnTo>
                <a:lnTo>
                  <a:pt x="2" y="601"/>
                </a:lnTo>
                <a:lnTo>
                  <a:pt x="2" y="591"/>
                </a:lnTo>
                <a:lnTo>
                  <a:pt x="2" y="588"/>
                </a:lnTo>
                <a:lnTo>
                  <a:pt x="5" y="566"/>
                </a:lnTo>
                <a:lnTo>
                  <a:pt x="11" y="546"/>
                </a:lnTo>
                <a:lnTo>
                  <a:pt x="20" y="530"/>
                </a:lnTo>
                <a:lnTo>
                  <a:pt x="30" y="516"/>
                </a:lnTo>
                <a:lnTo>
                  <a:pt x="41" y="505"/>
                </a:lnTo>
                <a:lnTo>
                  <a:pt x="52" y="496"/>
                </a:lnTo>
                <a:lnTo>
                  <a:pt x="61" y="490"/>
                </a:lnTo>
                <a:lnTo>
                  <a:pt x="67" y="487"/>
                </a:lnTo>
                <a:lnTo>
                  <a:pt x="69" y="486"/>
                </a:lnTo>
                <a:lnTo>
                  <a:pt x="51" y="468"/>
                </a:lnTo>
                <a:lnTo>
                  <a:pt x="36" y="449"/>
                </a:lnTo>
                <a:lnTo>
                  <a:pt x="24" y="426"/>
                </a:lnTo>
                <a:lnTo>
                  <a:pt x="16" y="403"/>
                </a:lnTo>
                <a:lnTo>
                  <a:pt x="9" y="379"/>
                </a:lnTo>
                <a:lnTo>
                  <a:pt x="4" y="358"/>
                </a:lnTo>
                <a:lnTo>
                  <a:pt x="2" y="337"/>
                </a:lnTo>
                <a:lnTo>
                  <a:pt x="1" y="319"/>
                </a:lnTo>
                <a:lnTo>
                  <a:pt x="0" y="306"/>
                </a:lnTo>
                <a:lnTo>
                  <a:pt x="1" y="296"/>
                </a:lnTo>
                <a:lnTo>
                  <a:pt x="1" y="293"/>
                </a:lnTo>
                <a:lnTo>
                  <a:pt x="5" y="251"/>
                </a:lnTo>
                <a:lnTo>
                  <a:pt x="14" y="214"/>
                </a:lnTo>
                <a:lnTo>
                  <a:pt x="24" y="179"/>
                </a:lnTo>
                <a:lnTo>
                  <a:pt x="36" y="149"/>
                </a:lnTo>
                <a:lnTo>
                  <a:pt x="52" y="122"/>
                </a:lnTo>
                <a:lnTo>
                  <a:pt x="68" y="100"/>
                </a:lnTo>
                <a:lnTo>
                  <a:pt x="86" y="79"/>
                </a:lnTo>
                <a:lnTo>
                  <a:pt x="105" y="62"/>
                </a:lnTo>
                <a:lnTo>
                  <a:pt x="124" y="48"/>
                </a:lnTo>
                <a:lnTo>
                  <a:pt x="144" y="35"/>
                </a:lnTo>
                <a:lnTo>
                  <a:pt x="164" y="26"/>
                </a:lnTo>
                <a:lnTo>
                  <a:pt x="183" y="18"/>
                </a:lnTo>
                <a:lnTo>
                  <a:pt x="202" y="11"/>
                </a:lnTo>
                <a:lnTo>
                  <a:pt x="221" y="7"/>
                </a:lnTo>
                <a:lnTo>
                  <a:pt x="237" y="4"/>
                </a:lnTo>
                <a:lnTo>
                  <a:pt x="252" y="2"/>
                </a:lnTo>
                <a:lnTo>
                  <a:pt x="264" y="1"/>
                </a:lnTo>
                <a:lnTo>
                  <a:pt x="276" y="0"/>
                </a:lnTo>
                <a:lnTo>
                  <a:pt x="284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61">
            <a:extLst>
              <a:ext uri="{FF2B5EF4-FFF2-40B4-BE49-F238E27FC236}">
                <a16:creationId xmlns:a16="http://schemas.microsoft.com/office/drawing/2014/main" id="{D21C7209-6066-3623-88A7-00F57CC2AD3C}"/>
              </a:ext>
            </a:extLst>
          </p:cNvPr>
          <p:cNvSpPr txBox="1"/>
          <p:nvPr/>
        </p:nvSpPr>
        <p:spPr>
          <a:xfrm>
            <a:off x="3338464" y="2436996"/>
            <a:ext cx="434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overall behavior of the model at global &amp; local level.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62">
            <a:extLst>
              <a:ext uri="{FF2B5EF4-FFF2-40B4-BE49-F238E27FC236}">
                <a16:creationId xmlns:a16="http://schemas.microsoft.com/office/drawing/2014/main" id="{D3B524FF-FC7B-BC4A-B474-1EA330C93E10}"/>
              </a:ext>
            </a:extLst>
          </p:cNvPr>
          <p:cNvSpPr txBox="1"/>
          <p:nvPr/>
        </p:nvSpPr>
        <p:spPr>
          <a:xfrm>
            <a:off x="3338465" y="2075998"/>
            <a:ext cx="436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DB52D29-D989-FC7F-A4B5-6F4D4E960488}"/>
              </a:ext>
            </a:extLst>
          </p:cNvPr>
          <p:cNvGrpSpPr/>
          <p:nvPr/>
        </p:nvGrpSpPr>
        <p:grpSpPr>
          <a:xfrm>
            <a:off x="8798043" y="2344719"/>
            <a:ext cx="650639" cy="625474"/>
            <a:chOff x="4967288" y="5026025"/>
            <a:chExt cx="574676" cy="552451"/>
          </a:xfrm>
          <a:solidFill>
            <a:schemeClr val="bg1"/>
          </a:solidFill>
        </p:grpSpPr>
        <p:sp>
          <p:nvSpPr>
            <p:cNvPr id="165" name="Freeform 64">
              <a:extLst>
                <a:ext uri="{FF2B5EF4-FFF2-40B4-BE49-F238E27FC236}">
                  <a16:creationId xmlns:a16="http://schemas.microsoft.com/office/drawing/2014/main" id="{D35B5E35-9118-E18B-8164-EF934D4C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5100638"/>
              <a:ext cx="131763" cy="128588"/>
            </a:xfrm>
            <a:custGeom>
              <a:avLst/>
              <a:gdLst>
                <a:gd name="T0" fmla="*/ 327 w 833"/>
                <a:gd name="T1" fmla="*/ 0 h 811"/>
                <a:gd name="T2" fmla="*/ 372 w 833"/>
                <a:gd name="T3" fmla="*/ 3 h 811"/>
                <a:gd name="T4" fmla="*/ 414 w 833"/>
                <a:gd name="T5" fmla="*/ 12 h 811"/>
                <a:gd name="T6" fmla="*/ 454 w 833"/>
                <a:gd name="T7" fmla="*/ 25 h 811"/>
                <a:gd name="T8" fmla="*/ 492 w 833"/>
                <a:gd name="T9" fmla="*/ 44 h 811"/>
                <a:gd name="T10" fmla="*/ 527 w 833"/>
                <a:gd name="T11" fmla="*/ 68 h 811"/>
                <a:gd name="T12" fmla="*/ 558 w 833"/>
                <a:gd name="T13" fmla="*/ 95 h 811"/>
                <a:gd name="T14" fmla="*/ 586 w 833"/>
                <a:gd name="T15" fmla="*/ 127 h 811"/>
                <a:gd name="T16" fmla="*/ 609 w 833"/>
                <a:gd name="T17" fmla="*/ 162 h 811"/>
                <a:gd name="T18" fmla="*/ 628 w 833"/>
                <a:gd name="T19" fmla="*/ 200 h 811"/>
                <a:gd name="T20" fmla="*/ 642 w 833"/>
                <a:gd name="T21" fmla="*/ 239 h 811"/>
                <a:gd name="T22" fmla="*/ 651 w 833"/>
                <a:gd name="T23" fmla="*/ 283 h 811"/>
                <a:gd name="T24" fmla="*/ 654 w 833"/>
                <a:gd name="T25" fmla="*/ 327 h 811"/>
                <a:gd name="T26" fmla="*/ 651 w 833"/>
                <a:gd name="T27" fmla="*/ 369 h 811"/>
                <a:gd name="T28" fmla="*/ 642 w 833"/>
                <a:gd name="T29" fmla="*/ 409 h 811"/>
                <a:gd name="T30" fmla="*/ 629 w 833"/>
                <a:gd name="T31" fmla="*/ 447 h 811"/>
                <a:gd name="T32" fmla="*/ 612 w 833"/>
                <a:gd name="T33" fmla="*/ 483 h 811"/>
                <a:gd name="T34" fmla="*/ 833 w 833"/>
                <a:gd name="T35" fmla="*/ 692 h 811"/>
                <a:gd name="T36" fmla="*/ 792 w 833"/>
                <a:gd name="T37" fmla="*/ 729 h 811"/>
                <a:gd name="T38" fmla="*/ 754 w 833"/>
                <a:gd name="T39" fmla="*/ 768 h 811"/>
                <a:gd name="T40" fmla="*/ 720 w 833"/>
                <a:gd name="T41" fmla="*/ 811 h 811"/>
                <a:gd name="T42" fmla="*/ 499 w 833"/>
                <a:gd name="T43" fmla="*/ 603 h 811"/>
                <a:gd name="T44" fmla="*/ 461 w 833"/>
                <a:gd name="T45" fmla="*/ 624 h 811"/>
                <a:gd name="T46" fmla="*/ 418 w 833"/>
                <a:gd name="T47" fmla="*/ 640 h 811"/>
                <a:gd name="T48" fmla="*/ 374 w 833"/>
                <a:gd name="T49" fmla="*/ 650 h 811"/>
                <a:gd name="T50" fmla="*/ 327 w 833"/>
                <a:gd name="T51" fmla="*/ 653 h 811"/>
                <a:gd name="T52" fmla="*/ 283 w 833"/>
                <a:gd name="T53" fmla="*/ 651 h 811"/>
                <a:gd name="T54" fmla="*/ 240 w 833"/>
                <a:gd name="T55" fmla="*/ 642 h 811"/>
                <a:gd name="T56" fmla="*/ 200 w 833"/>
                <a:gd name="T57" fmla="*/ 628 h 811"/>
                <a:gd name="T58" fmla="*/ 162 w 833"/>
                <a:gd name="T59" fmla="*/ 609 h 811"/>
                <a:gd name="T60" fmla="*/ 127 w 833"/>
                <a:gd name="T61" fmla="*/ 585 h 811"/>
                <a:gd name="T62" fmla="*/ 96 w 833"/>
                <a:gd name="T63" fmla="*/ 558 h 811"/>
                <a:gd name="T64" fmla="*/ 68 w 833"/>
                <a:gd name="T65" fmla="*/ 527 h 811"/>
                <a:gd name="T66" fmla="*/ 45 w 833"/>
                <a:gd name="T67" fmla="*/ 491 h 811"/>
                <a:gd name="T68" fmla="*/ 26 w 833"/>
                <a:gd name="T69" fmla="*/ 454 h 811"/>
                <a:gd name="T70" fmla="*/ 11 w 833"/>
                <a:gd name="T71" fmla="*/ 414 h 811"/>
                <a:gd name="T72" fmla="*/ 4 w 833"/>
                <a:gd name="T73" fmla="*/ 371 h 811"/>
                <a:gd name="T74" fmla="*/ 0 w 833"/>
                <a:gd name="T75" fmla="*/ 327 h 811"/>
                <a:gd name="T76" fmla="*/ 4 w 833"/>
                <a:gd name="T77" fmla="*/ 283 h 811"/>
                <a:gd name="T78" fmla="*/ 11 w 833"/>
                <a:gd name="T79" fmla="*/ 239 h 811"/>
                <a:gd name="T80" fmla="*/ 26 w 833"/>
                <a:gd name="T81" fmla="*/ 200 h 811"/>
                <a:gd name="T82" fmla="*/ 45 w 833"/>
                <a:gd name="T83" fmla="*/ 162 h 811"/>
                <a:gd name="T84" fmla="*/ 68 w 833"/>
                <a:gd name="T85" fmla="*/ 127 h 811"/>
                <a:gd name="T86" fmla="*/ 96 w 833"/>
                <a:gd name="T87" fmla="*/ 95 h 811"/>
                <a:gd name="T88" fmla="*/ 127 w 833"/>
                <a:gd name="T89" fmla="*/ 68 h 811"/>
                <a:gd name="T90" fmla="*/ 162 w 833"/>
                <a:gd name="T91" fmla="*/ 44 h 811"/>
                <a:gd name="T92" fmla="*/ 200 w 833"/>
                <a:gd name="T93" fmla="*/ 25 h 811"/>
                <a:gd name="T94" fmla="*/ 240 w 833"/>
                <a:gd name="T95" fmla="*/ 12 h 811"/>
                <a:gd name="T96" fmla="*/ 283 w 833"/>
                <a:gd name="T97" fmla="*/ 3 h 811"/>
                <a:gd name="T98" fmla="*/ 327 w 833"/>
                <a:gd name="T99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3" h="811">
                  <a:moveTo>
                    <a:pt x="327" y="0"/>
                  </a:moveTo>
                  <a:lnTo>
                    <a:pt x="372" y="3"/>
                  </a:lnTo>
                  <a:lnTo>
                    <a:pt x="414" y="12"/>
                  </a:lnTo>
                  <a:lnTo>
                    <a:pt x="454" y="25"/>
                  </a:lnTo>
                  <a:lnTo>
                    <a:pt x="492" y="44"/>
                  </a:lnTo>
                  <a:lnTo>
                    <a:pt x="527" y="68"/>
                  </a:lnTo>
                  <a:lnTo>
                    <a:pt x="558" y="95"/>
                  </a:lnTo>
                  <a:lnTo>
                    <a:pt x="586" y="127"/>
                  </a:lnTo>
                  <a:lnTo>
                    <a:pt x="609" y="162"/>
                  </a:lnTo>
                  <a:lnTo>
                    <a:pt x="628" y="200"/>
                  </a:lnTo>
                  <a:lnTo>
                    <a:pt x="642" y="239"/>
                  </a:lnTo>
                  <a:lnTo>
                    <a:pt x="651" y="283"/>
                  </a:lnTo>
                  <a:lnTo>
                    <a:pt x="654" y="327"/>
                  </a:lnTo>
                  <a:lnTo>
                    <a:pt x="651" y="369"/>
                  </a:lnTo>
                  <a:lnTo>
                    <a:pt x="642" y="409"/>
                  </a:lnTo>
                  <a:lnTo>
                    <a:pt x="629" y="447"/>
                  </a:lnTo>
                  <a:lnTo>
                    <a:pt x="612" y="483"/>
                  </a:lnTo>
                  <a:lnTo>
                    <a:pt x="833" y="692"/>
                  </a:lnTo>
                  <a:lnTo>
                    <a:pt x="792" y="729"/>
                  </a:lnTo>
                  <a:lnTo>
                    <a:pt x="754" y="768"/>
                  </a:lnTo>
                  <a:lnTo>
                    <a:pt x="720" y="811"/>
                  </a:lnTo>
                  <a:lnTo>
                    <a:pt x="499" y="603"/>
                  </a:lnTo>
                  <a:lnTo>
                    <a:pt x="461" y="624"/>
                  </a:lnTo>
                  <a:lnTo>
                    <a:pt x="418" y="640"/>
                  </a:lnTo>
                  <a:lnTo>
                    <a:pt x="374" y="650"/>
                  </a:lnTo>
                  <a:lnTo>
                    <a:pt x="327" y="653"/>
                  </a:lnTo>
                  <a:lnTo>
                    <a:pt x="283" y="651"/>
                  </a:lnTo>
                  <a:lnTo>
                    <a:pt x="240" y="642"/>
                  </a:lnTo>
                  <a:lnTo>
                    <a:pt x="200" y="628"/>
                  </a:lnTo>
                  <a:lnTo>
                    <a:pt x="162" y="609"/>
                  </a:lnTo>
                  <a:lnTo>
                    <a:pt x="127" y="585"/>
                  </a:lnTo>
                  <a:lnTo>
                    <a:pt x="96" y="558"/>
                  </a:lnTo>
                  <a:lnTo>
                    <a:pt x="68" y="527"/>
                  </a:lnTo>
                  <a:lnTo>
                    <a:pt x="45" y="491"/>
                  </a:lnTo>
                  <a:lnTo>
                    <a:pt x="26" y="454"/>
                  </a:lnTo>
                  <a:lnTo>
                    <a:pt x="11" y="414"/>
                  </a:lnTo>
                  <a:lnTo>
                    <a:pt x="4" y="371"/>
                  </a:lnTo>
                  <a:lnTo>
                    <a:pt x="0" y="327"/>
                  </a:lnTo>
                  <a:lnTo>
                    <a:pt x="4" y="283"/>
                  </a:lnTo>
                  <a:lnTo>
                    <a:pt x="11" y="239"/>
                  </a:lnTo>
                  <a:lnTo>
                    <a:pt x="26" y="200"/>
                  </a:lnTo>
                  <a:lnTo>
                    <a:pt x="45" y="162"/>
                  </a:lnTo>
                  <a:lnTo>
                    <a:pt x="68" y="127"/>
                  </a:lnTo>
                  <a:lnTo>
                    <a:pt x="96" y="95"/>
                  </a:lnTo>
                  <a:lnTo>
                    <a:pt x="127" y="68"/>
                  </a:lnTo>
                  <a:lnTo>
                    <a:pt x="162" y="44"/>
                  </a:lnTo>
                  <a:lnTo>
                    <a:pt x="200" y="25"/>
                  </a:lnTo>
                  <a:lnTo>
                    <a:pt x="240" y="12"/>
                  </a:lnTo>
                  <a:lnTo>
                    <a:pt x="283" y="3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65">
              <a:extLst>
                <a:ext uri="{FF2B5EF4-FFF2-40B4-BE49-F238E27FC236}">
                  <a16:creationId xmlns:a16="http://schemas.microsoft.com/office/drawing/2014/main" id="{28B58B49-0251-245B-B880-B05622C3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5026025"/>
              <a:ext cx="136525" cy="179388"/>
            </a:xfrm>
            <a:custGeom>
              <a:avLst/>
              <a:gdLst>
                <a:gd name="T0" fmla="*/ 524 w 852"/>
                <a:gd name="T1" fmla="*/ 0 h 1132"/>
                <a:gd name="T2" fmla="*/ 524 w 852"/>
                <a:gd name="T3" fmla="*/ 0 h 1132"/>
                <a:gd name="T4" fmla="*/ 569 w 852"/>
                <a:gd name="T5" fmla="*/ 3 h 1132"/>
                <a:gd name="T6" fmla="*/ 611 w 852"/>
                <a:gd name="T7" fmla="*/ 12 h 1132"/>
                <a:gd name="T8" fmla="*/ 652 w 852"/>
                <a:gd name="T9" fmla="*/ 27 h 1132"/>
                <a:gd name="T10" fmla="*/ 690 w 852"/>
                <a:gd name="T11" fmla="*/ 45 h 1132"/>
                <a:gd name="T12" fmla="*/ 724 w 852"/>
                <a:gd name="T13" fmla="*/ 69 h 1132"/>
                <a:gd name="T14" fmla="*/ 755 w 852"/>
                <a:gd name="T15" fmla="*/ 96 h 1132"/>
                <a:gd name="T16" fmla="*/ 783 w 852"/>
                <a:gd name="T17" fmla="*/ 128 h 1132"/>
                <a:gd name="T18" fmla="*/ 806 w 852"/>
                <a:gd name="T19" fmla="*/ 162 h 1132"/>
                <a:gd name="T20" fmla="*/ 825 w 852"/>
                <a:gd name="T21" fmla="*/ 200 h 1132"/>
                <a:gd name="T22" fmla="*/ 839 w 852"/>
                <a:gd name="T23" fmla="*/ 241 h 1132"/>
                <a:gd name="T24" fmla="*/ 848 w 852"/>
                <a:gd name="T25" fmla="*/ 283 h 1132"/>
                <a:gd name="T26" fmla="*/ 852 w 852"/>
                <a:gd name="T27" fmla="*/ 327 h 1132"/>
                <a:gd name="T28" fmla="*/ 848 w 852"/>
                <a:gd name="T29" fmla="*/ 372 h 1132"/>
                <a:gd name="T30" fmla="*/ 839 w 852"/>
                <a:gd name="T31" fmla="*/ 414 h 1132"/>
                <a:gd name="T32" fmla="*/ 825 w 852"/>
                <a:gd name="T33" fmla="*/ 455 h 1132"/>
                <a:gd name="T34" fmla="*/ 806 w 852"/>
                <a:gd name="T35" fmla="*/ 492 h 1132"/>
                <a:gd name="T36" fmla="*/ 783 w 852"/>
                <a:gd name="T37" fmla="*/ 527 h 1132"/>
                <a:gd name="T38" fmla="*/ 755 w 852"/>
                <a:gd name="T39" fmla="*/ 558 h 1132"/>
                <a:gd name="T40" fmla="*/ 724 w 852"/>
                <a:gd name="T41" fmla="*/ 586 h 1132"/>
                <a:gd name="T42" fmla="*/ 690 w 852"/>
                <a:gd name="T43" fmla="*/ 609 h 1132"/>
                <a:gd name="T44" fmla="*/ 652 w 852"/>
                <a:gd name="T45" fmla="*/ 628 h 1132"/>
                <a:gd name="T46" fmla="*/ 611 w 852"/>
                <a:gd name="T47" fmla="*/ 642 h 1132"/>
                <a:gd name="T48" fmla="*/ 569 w 852"/>
                <a:gd name="T49" fmla="*/ 651 h 1132"/>
                <a:gd name="T50" fmla="*/ 524 w 852"/>
                <a:gd name="T51" fmla="*/ 654 h 1132"/>
                <a:gd name="T52" fmla="*/ 493 w 852"/>
                <a:gd name="T53" fmla="*/ 652 h 1132"/>
                <a:gd name="T54" fmla="*/ 463 w 852"/>
                <a:gd name="T55" fmla="*/ 647 h 1132"/>
                <a:gd name="T56" fmla="*/ 434 w 852"/>
                <a:gd name="T57" fmla="*/ 640 h 1132"/>
                <a:gd name="T58" fmla="*/ 142 w 852"/>
                <a:gd name="T59" fmla="*/ 1132 h 1132"/>
                <a:gd name="T60" fmla="*/ 96 w 852"/>
                <a:gd name="T61" fmla="*/ 1100 h 1132"/>
                <a:gd name="T62" fmla="*/ 50 w 852"/>
                <a:gd name="T63" fmla="*/ 1072 h 1132"/>
                <a:gd name="T64" fmla="*/ 0 w 852"/>
                <a:gd name="T65" fmla="*/ 1048 h 1132"/>
                <a:gd name="T66" fmla="*/ 292 w 852"/>
                <a:gd name="T67" fmla="*/ 557 h 1132"/>
                <a:gd name="T68" fmla="*/ 265 w 852"/>
                <a:gd name="T69" fmla="*/ 526 h 1132"/>
                <a:gd name="T70" fmla="*/ 242 w 852"/>
                <a:gd name="T71" fmla="*/ 491 h 1132"/>
                <a:gd name="T72" fmla="*/ 223 w 852"/>
                <a:gd name="T73" fmla="*/ 454 h 1132"/>
                <a:gd name="T74" fmla="*/ 209 w 852"/>
                <a:gd name="T75" fmla="*/ 414 h 1132"/>
                <a:gd name="T76" fmla="*/ 201 w 852"/>
                <a:gd name="T77" fmla="*/ 372 h 1132"/>
                <a:gd name="T78" fmla="*/ 197 w 852"/>
                <a:gd name="T79" fmla="*/ 327 h 1132"/>
                <a:gd name="T80" fmla="*/ 201 w 852"/>
                <a:gd name="T81" fmla="*/ 283 h 1132"/>
                <a:gd name="T82" fmla="*/ 209 w 852"/>
                <a:gd name="T83" fmla="*/ 240 h 1132"/>
                <a:gd name="T84" fmla="*/ 223 w 852"/>
                <a:gd name="T85" fmla="*/ 200 h 1132"/>
                <a:gd name="T86" fmla="*/ 242 w 852"/>
                <a:gd name="T87" fmla="*/ 162 h 1132"/>
                <a:gd name="T88" fmla="*/ 266 w 852"/>
                <a:gd name="T89" fmla="*/ 128 h 1132"/>
                <a:gd name="T90" fmla="*/ 293 w 852"/>
                <a:gd name="T91" fmla="*/ 96 h 1132"/>
                <a:gd name="T92" fmla="*/ 325 w 852"/>
                <a:gd name="T93" fmla="*/ 69 h 1132"/>
                <a:gd name="T94" fmla="*/ 359 w 852"/>
                <a:gd name="T95" fmla="*/ 45 h 1132"/>
                <a:gd name="T96" fmla="*/ 397 w 852"/>
                <a:gd name="T97" fmla="*/ 27 h 1132"/>
                <a:gd name="T98" fmla="*/ 437 w 852"/>
                <a:gd name="T99" fmla="*/ 12 h 1132"/>
                <a:gd name="T100" fmla="*/ 480 w 852"/>
                <a:gd name="T101" fmla="*/ 3 h 1132"/>
                <a:gd name="T102" fmla="*/ 524 w 852"/>
                <a:gd name="T103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52" h="1132">
                  <a:moveTo>
                    <a:pt x="524" y="0"/>
                  </a:moveTo>
                  <a:lnTo>
                    <a:pt x="524" y="0"/>
                  </a:lnTo>
                  <a:lnTo>
                    <a:pt x="569" y="3"/>
                  </a:lnTo>
                  <a:lnTo>
                    <a:pt x="611" y="12"/>
                  </a:lnTo>
                  <a:lnTo>
                    <a:pt x="652" y="27"/>
                  </a:lnTo>
                  <a:lnTo>
                    <a:pt x="690" y="45"/>
                  </a:lnTo>
                  <a:lnTo>
                    <a:pt x="724" y="69"/>
                  </a:lnTo>
                  <a:lnTo>
                    <a:pt x="755" y="96"/>
                  </a:lnTo>
                  <a:lnTo>
                    <a:pt x="783" y="128"/>
                  </a:lnTo>
                  <a:lnTo>
                    <a:pt x="806" y="162"/>
                  </a:lnTo>
                  <a:lnTo>
                    <a:pt x="825" y="200"/>
                  </a:lnTo>
                  <a:lnTo>
                    <a:pt x="839" y="241"/>
                  </a:lnTo>
                  <a:lnTo>
                    <a:pt x="848" y="283"/>
                  </a:lnTo>
                  <a:lnTo>
                    <a:pt x="852" y="327"/>
                  </a:lnTo>
                  <a:lnTo>
                    <a:pt x="848" y="372"/>
                  </a:lnTo>
                  <a:lnTo>
                    <a:pt x="839" y="414"/>
                  </a:lnTo>
                  <a:lnTo>
                    <a:pt x="825" y="455"/>
                  </a:lnTo>
                  <a:lnTo>
                    <a:pt x="806" y="492"/>
                  </a:lnTo>
                  <a:lnTo>
                    <a:pt x="783" y="527"/>
                  </a:lnTo>
                  <a:lnTo>
                    <a:pt x="755" y="558"/>
                  </a:lnTo>
                  <a:lnTo>
                    <a:pt x="724" y="586"/>
                  </a:lnTo>
                  <a:lnTo>
                    <a:pt x="690" y="609"/>
                  </a:lnTo>
                  <a:lnTo>
                    <a:pt x="652" y="628"/>
                  </a:lnTo>
                  <a:lnTo>
                    <a:pt x="611" y="642"/>
                  </a:lnTo>
                  <a:lnTo>
                    <a:pt x="569" y="651"/>
                  </a:lnTo>
                  <a:lnTo>
                    <a:pt x="524" y="654"/>
                  </a:lnTo>
                  <a:lnTo>
                    <a:pt x="493" y="652"/>
                  </a:lnTo>
                  <a:lnTo>
                    <a:pt x="463" y="647"/>
                  </a:lnTo>
                  <a:lnTo>
                    <a:pt x="434" y="640"/>
                  </a:lnTo>
                  <a:lnTo>
                    <a:pt x="142" y="1132"/>
                  </a:lnTo>
                  <a:lnTo>
                    <a:pt x="96" y="1100"/>
                  </a:lnTo>
                  <a:lnTo>
                    <a:pt x="50" y="1072"/>
                  </a:lnTo>
                  <a:lnTo>
                    <a:pt x="0" y="1048"/>
                  </a:lnTo>
                  <a:lnTo>
                    <a:pt x="292" y="557"/>
                  </a:lnTo>
                  <a:lnTo>
                    <a:pt x="265" y="526"/>
                  </a:lnTo>
                  <a:lnTo>
                    <a:pt x="242" y="491"/>
                  </a:lnTo>
                  <a:lnTo>
                    <a:pt x="223" y="454"/>
                  </a:lnTo>
                  <a:lnTo>
                    <a:pt x="209" y="414"/>
                  </a:lnTo>
                  <a:lnTo>
                    <a:pt x="201" y="372"/>
                  </a:lnTo>
                  <a:lnTo>
                    <a:pt x="197" y="327"/>
                  </a:lnTo>
                  <a:lnTo>
                    <a:pt x="201" y="283"/>
                  </a:lnTo>
                  <a:lnTo>
                    <a:pt x="209" y="240"/>
                  </a:lnTo>
                  <a:lnTo>
                    <a:pt x="223" y="200"/>
                  </a:lnTo>
                  <a:lnTo>
                    <a:pt x="242" y="162"/>
                  </a:lnTo>
                  <a:lnTo>
                    <a:pt x="266" y="128"/>
                  </a:lnTo>
                  <a:lnTo>
                    <a:pt x="293" y="96"/>
                  </a:lnTo>
                  <a:lnTo>
                    <a:pt x="325" y="69"/>
                  </a:lnTo>
                  <a:lnTo>
                    <a:pt x="359" y="45"/>
                  </a:lnTo>
                  <a:lnTo>
                    <a:pt x="397" y="27"/>
                  </a:lnTo>
                  <a:lnTo>
                    <a:pt x="437" y="12"/>
                  </a:lnTo>
                  <a:lnTo>
                    <a:pt x="48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66">
              <a:extLst>
                <a:ext uri="{FF2B5EF4-FFF2-40B4-BE49-F238E27FC236}">
                  <a16:creationId xmlns:a16="http://schemas.microsoft.com/office/drawing/2014/main" id="{3D3E5FB5-A3E0-29BA-A468-DDF2BECAB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6" y="5272088"/>
              <a:ext cx="166688" cy="103188"/>
            </a:xfrm>
            <a:custGeom>
              <a:avLst/>
              <a:gdLst>
                <a:gd name="T0" fmla="*/ 729 w 1055"/>
                <a:gd name="T1" fmla="*/ 0 h 653"/>
                <a:gd name="T2" fmla="*/ 773 w 1055"/>
                <a:gd name="T3" fmla="*/ 2 h 653"/>
                <a:gd name="T4" fmla="*/ 816 w 1055"/>
                <a:gd name="T5" fmla="*/ 11 h 653"/>
                <a:gd name="T6" fmla="*/ 856 w 1055"/>
                <a:gd name="T7" fmla="*/ 25 h 653"/>
                <a:gd name="T8" fmla="*/ 893 w 1055"/>
                <a:gd name="T9" fmla="*/ 44 h 653"/>
                <a:gd name="T10" fmla="*/ 929 w 1055"/>
                <a:gd name="T11" fmla="*/ 68 h 653"/>
                <a:gd name="T12" fmla="*/ 960 w 1055"/>
                <a:gd name="T13" fmla="*/ 95 h 653"/>
                <a:gd name="T14" fmla="*/ 988 w 1055"/>
                <a:gd name="T15" fmla="*/ 126 h 653"/>
                <a:gd name="T16" fmla="*/ 1011 w 1055"/>
                <a:gd name="T17" fmla="*/ 162 h 653"/>
                <a:gd name="T18" fmla="*/ 1030 w 1055"/>
                <a:gd name="T19" fmla="*/ 200 h 653"/>
                <a:gd name="T20" fmla="*/ 1044 w 1055"/>
                <a:gd name="T21" fmla="*/ 239 h 653"/>
                <a:gd name="T22" fmla="*/ 1053 w 1055"/>
                <a:gd name="T23" fmla="*/ 282 h 653"/>
                <a:gd name="T24" fmla="*/ 1055 w 1055"/>
                <a:gd name="T25" fmla="*/ 326 h 653"/>
                <a:gd name="T26" fmla="*/ 1053 w 1055"/>
                <a:gd name="T27" fmla="*/ 370 h 653"/>
                <a:gd name="T28" fmla="*/ 1044 w 1055"/>
                <a:gd name="T29" fmla="*/ 414 h 653"/>
                <a:gd name="T30" fmla="*/ 1030 w 1055"/>
                <a:gd name="T31" fmla="*/ 454 h 653"/>
                <a:gd name="T32" fmla="*/ 1011 w 1055"/>
                <a:gd name="T33" fmla="*/ 491 h 653"/>
                <a:gd name="T34" fmla="*/ 988 w 1055"/>
                <a:gd name="T35" fmla="*/ 526 h 653"/>
                <a:gd name="T36" fmla="*/ 960 w 1055"/>
                <a:gd name="T37" fmla="*/ 558 h 653"/>
                <a:gd name="T38" fmla="*/ 929 w 1055"/>
                <a:gd name="T39" fmla="*/ 584 h 653"/>
                <a:gd name="T40" fmla="*/ 893 w 1055"/>
                <a:gd name="T41" fmla="*/ 609 h 653"/>
                <a:gd name="T42" fmla="*/ 856 w 1055"/>
                <a:gd name="T43" fmla="*/ 628 h 653"/>
                <a:gd name="T44" fmla="*/ 816 w 1055"/>
                <a:gd name="T45" fmla="*/ 641 h 653"/>
                <a:gd name="T46" fmla="*/ 773 w 1055"/>
                <a:gd name="T47" fmla="*/ 650 h 653"/>
                <a:gd name="T48" fmla="*/ 729 w 1055"/>
                <a:gd name="T49" fmla="*/ 653 h 653"/>
                <a:gd name="T50" fmla="*/ 685 w 1055"/>
                <a:gd name="T51" fmla="*/ 650 h 653"/>
                <a:gd name="T52" fmla="*/ 644 w 1055"/>
                <a:gd name="T53" fmla="*/ 642 h 653"/>
                <a:gd name="T54" fmla="*/ 604 w 1055"/>
                <a:gd name="T55" fmla="*/ 628 h 653"/>
                <a:gd name="T56" fmla="*/ 566 w 1055"/>
                <a:gd name="T57" fmla="*/ 610 h 653"/>
                <a:gd name="T58" fmla="*/ 532 w 1055"/>
                <a:gd name="T59" fmla="*/ 587 h 653"/>
                <a:gd name="T60" fmla="*/ 501 w 1055"/>
                <a:gd name="T61" fmla="*/ 560 h 653"/>
                <a:gd name="T62" fmla="*/ 474 w 1055"/>
                <a:gd name="T63" fmla="*/ 529 h 653"/>
                <a:gd name="T64" fmla="*/ 450 w 1055"/>
                <a:gd name="T65" fmla="*/ 495 h 653"/>
                <a:gd name="T66" fmla="*/ 431 w 1055"/>
                <a:gd name="T67" fmla="*/ 458 h 653"/>
                <a:gd name="T68" fmla="*/ 416 w 1055"/>
                <a:gd name="T69" fmla="*/ 419 h 653"/>
                <a:gd name="T70" fmla="*/ 407 w 1055"/>
                <a:gd name="T71" fmla="*/ 377 h 653"/>
                <a:gd name="T72" fmla="*/ 0 w 1055"/>
                <a:gd name="T73" fmla="*/ 337 h 653"/>
                <a:gd name="T74" fmla="*/ 9 w 1055"/>
                <a:gd name="T75" fmla="*/ 287 h 653"/>
                <a:gd name="T76" fmla="*/ 15 w 1055"/>
                <a:gd name="T77" fmla="*/ 235 h 653"/>
                <a:gd name="T78" fmla="*/ 17 w 1055"/>
                <a:gd name="T79" fmla="*/ 182 h 653"/>
                <a:gd name="T80" fmla="*/ 16 w 1055"/>
                <a:gd name="T81" fmla="*/ 173 h 653"/>
                <a:gd name="T82" fmla="*/ 423 w 1055"/>
                <a:gd name="T83" fmla="*/ 214 h 653"/>
                <a:gd name="T84" fmla="*/ 441 w 1055"/>
                <a:gd name="T85" fmla="*/ 173 h 653"/>
                <a:gd name="T86" fmla="*/ 464 w 1055"/>
                <a:gd name="T87" fmla="*/ 136 h 653"/>
                <a:gd name="T88" fmla="*/ 492 w 1055"/>
                <a:gd name="T89" fmla="*/ 103 h 653"/>
                <a:gd name="T90" fmla="*/ 524 w 1055"/>
                <a:gd name="T91" fmla="*/ 73 h 653"/>
                <a:gd name="T92" fmla="*/ 558 w 1055"/>
                <a:gd name="T93" fmla="*/ 48 h 653"/>
                <a:gd name="T94" fmla="*/ 597 w 1055"/>
                <a:gd name="T95" fmla="*/ 28 h 653"/>
                <a:gd name="T96" fmla="*/ 639 w 1055"/>
                <a:gd name="T97" fmla="*/ 12 h 653"/>
                <a:gd name="T98" fmla="*/ 683 w 1055"/>
                <a:gd name="T99" fmla="*/ 3 h 653"/>
                <a:gd name="T100" fmla="*/ 729 w 1055"/>
                <a:gd name="T101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55" h="653">
                  <a:moveTo>
                    <a:pt x="729" y="0"/>
                  </a:moveTo>
                  <a:lnTo>
                    <a:pt x="773" y="2"/>
                  </a:lnTo>
                  <a:lnTo>
                    <a:pt x="816" y="11"/>
                  </a:lnTo>
                  <a:lnTo>
                    <a:pt x="856" y="25"/>
                  </a:lnTo>
                  <a:lnTo>
                    <a:pt x="893" y="44"/>
                  </a:lnTo>
                  <a:lnTo>
                    <a:pt x="929" y="68"/>
                  </a:lnTo>
                  <a:lnTo>
                    <a:pt x="960" y="95"/>
                  </a:lnTo>
                  <a:lnTo>
                    <a:pt x="988" y="126"/>
                  </a:lnTo>
                  <a:lnTo>
                    <a:pt x="1011" y="162"/>
                  </a:lnTo>
                  <a:lnTo>
                    <a:pt x="1030" y="200"/>
                  </a:lnTo>
                  <a:lnTo>
                    <a:pt x="1044" y="239"/>
                  </a:lnTo>
                  <a:lnTo>
                    <a:pt x="1053" y="282"/>
                  </a:lnTo>
                  <a:lnTo>
                    <a:pt x="1055" y="326"/>
                  </a:lnTo>
                  <a:lnTo>
                    <a:pt x="1053" y="370"/>
                  </a:lnTo>
                  <a:lnTo>
                    <a:pt x="1044" y="414"/>
                  </a:lnTo>
                  <a:lnTo>
                    <a:pt x="1030" y="454"/>
                  </a:lnTo>
                  <a:lnTo>
                    <a:pt x="1011" y="491"/>
                  </a:lnTo>
                  <a:lnTo>
                    <a:pt x="988" y="526"/>
                  </a:lnTo>
                  <a:lnTo>
                    <a:pt x="960" y="558"/>
                  </a:lnTo>
                  <a:lnTo>
                    <a:pt x="929" y="584"/>
                  </a:lnTo>
                  <a:lnTo>
                    <a:pt x="893" y="609"/>
                  </a:lnTo>
                  <a:lnTo>
                    <a:pt x="856" y="628"/>
                  </a:lnTo>
                  <a:lnTo>
                    <a:pt x="816" y="641"/>
                  </a:lnTo>
                  <a:lnTo>
                    <a:pt x="773" y="650"/>
                  </a:lnTo>
                  <a:lnTo>
                    <a:pt x="729" y="653"/>
                  </a:lnTo>
                  <a:lnTo>
                    <a:pt x="685" y="650"/>
                  </a:lnTo>
                  <a:lnTo>
                    <a:pt x="644" y="642"/>
                  </a:lnTo>
                  <a:lnTo>
                    <a:pt x="604" y="628"/>
                  </a:lnTo>
                  <a:lnTo>
                    <a:pt x="566" y="610"/>
                  </a:lnTo>
                  <a:lnTo>
                    <a:pt x="532" y="587"/>
                  </a:lnTo>
                  <a:lnTo>
                    <a:pt x="501" y="560"/>
                  </a:lnTo>
                  <a:lnTo>
                    <a:pt x="474" y="529"/>
                  </a:lnTo>
                  <a:lnTo>
                    <a:pt x="450" y="495"/>
                  </a:lnTo>
                  <a:lnTo>
                    <a:pt x="431" y="458"/>
                  </a:lnTo>
                  <a:lnTo>
                    <a:pt x="416" y="419"/>
                  </a:lnTo>
                  <a:lnTo>
                    <a:pt x="407" y="377"/>
                  </a:lnTo>
                  <a:lnTo>
                    <a:pt x="0" y="337"/>
                  </a:lnTo>
                  <a:lnTo>
                    <a:pt x="9" y="287"/>
                  </a:lnTo>
                  <a:lnTo>
                    <a:pt x="15" y="235"/>
                  </a:lnTo>
                  <a:lnTo>
                    <a:pt x="17" y="182"/>
                  </a:lnTo>
                  <a:lnTo>
                    <a:pt x="16" y="173"/>
                  </a:lnTo>
                  <a:lnTo>
                    <a:pt x="423" y="214"/>
                  </a:lnTo>
                  <a:lnTo>
                    <a:pt x="441" y="173"/>
                  </a:lnTo>
                  <a:lnTo>
                    <a:pt x="464" y="136"/>
                  </a:lnTo>
                  <a:lnTo>
                    <a:pt x="492" y="103"/>
                  </a:lnTo>
                  <a:lnTo>
                    <a:pt x="524" y="73"/>
                  </a:lnTo>
                  <a:lnTo>
                    <a:pt x="558" y="48"/>
                  </a:lnTo>
                  <a:lnTo>
                    <a:pt x="597" y="28"/>
                  </a:lnTo>
                  <a:lnTo>
                    <a:pt x="639" y="12"/>
                  </a:lnTo>
                  <a:lnTo>
                    <a:pt x="683" y="3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67">
              <a:extLst>
                <a:ext uri="{FF2B5EF4-FFF2-40B4-BE49-F238E27FC236}">
                  <a16:creationId xmlns:a16="http://schemas.microsoft.com/office/drawing/2014/main" id="{FDD5247B-52E1-D7BC-BFD9-6E086D532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5411788"/>
              <a:ext cx="103188" cy="166688"/>
            </a:xfrm>
            <a:custGeom>
              <a:avLst/>
              <a:gdLst>
                <a:gd name="T0" fmla="*/ 246 w 654"/>
                <a:gd name="T1" fmla="*/ 0 h 1049"/>
                <a:gd name="T2" fmla="*/ 337 w 654"/>
                <a:gd name="T3" fmla="*/ 397 h 1049"/>
                <a:gd name="T4" fmla="*/ 383 w 654"/>
                <a:gd name="T5" fmla="*/ 402 h 1049"/>
                <a:gd name="T6" fmla="*/ 429 w 654"/>
                <a:gd name="T7" fmla="*/ 413 h 1049"/>
                <a:gd name="T8" fmla="*/ 471 w 654"/>
                <a:gd name="T9" fmla="*/ 431 h 1049"/>
                <a:gd name="T10" fmla="*/ 510 w 654"/>
                <a:gd name="T11" fmla="*/ 453 h 1049"/>
                <a:gd name="T12" fmla="*/ 545 w 654"/>
                <a:gd name="T13" fmla="*/ 480 h 1049"/>
                <a:gd name="T14" fmla="*/ 576 w 654"/>
                <a:gd name="T15" fmla="*/ 513 h 1049"/>
                <a:gd name="T16" fmla="*/ 603 w 654"/>
                <a:gd name="T17" fmla="*/ 548 h 1049"/>
                <a:gd name="T18" fmla="*/ 624 w 654"/>
                <a:gd name="T19" fmla="*/ 588 h 1049"/>
                <a:gd name="T20" fmla="*/ 641 w 654"/>
                <a:gd name="T21" fmla="*/ 630 h 1049"/>
                <a:gd name="T22" fmla="*/ 651 w 654"/>
                <a:gd name="T23" fmla="*/ 676 h 1049"/>
                <a:gd name="T24" fmla="*/ 654 w 654"/>
                <a:gd name="T25" fmla="*/ 723 h 1049"/>
                <a:gd name="T26" fmla="*/ 651 w 654"/>
                <a:gd name="T27" fmla="*/ 768 h 1049"/>
                <a:gd name="T28" fmla="*/ 642 w 654"/>
                <a:gd name="T29" fmla="*/ 810 h 1049"/>
                <a:gd name="T30" fmla="*/ 628 w 654"/>
                <a:gd name="T31" fmla="*/ 850 h 1049"/>
                <a:gd name="T32" fmla="*/ 608 w 654"/>
                <a:gd name="T33" fmla="*/ 887 h 1049"/>
                <a:gd name="T34" fmla="*/ 585 w 654"/>
                <a:gd name="T35" fmla="*/ 923 h 1049"/>
                <a:gd name="T36" fmla="*/ 557 w 654"/>
                <a:gd name="T37" fmla="*/ 954 h 1049"/>
                <a:gd name="T38" fmla="*/ 526 w 654"/>
                <a:gd name="T39" fmla="*/ 982 h 1049"/>
                <a:gd name="T40" fmla="*/ 492 w 654"/>
                <a:gd name="T41" fmla="*/ 1005 h 1049"/>
                <a:gd name="T42" fmla="*/ 454 w 654"/>
                <a:gd name="T43" fmla="*/ 1024 h 1049"/>
                <a:gd name="T44" fmla="*/ 413 w 654"/>
                <a:gd name="T45" fmla="*/ 1038 h 1049"/>
                <a:gd name="T46" fmla="*/ 371 w 654"/>
                <a:gd name="T47" fmla="*/ 1047 h 1049"/>
                <a:gd name="T48" fmla="*/ 327 w 654"/>
                <a:gd name="T49" fmla="*/ 1049 h 1049"/>
                <a:gd name="T50" fmla="*/ 282 w 654"/>
                <a:gd name="T51" fmla="*/ 1047 h 1049"/>
                <a:gd name="T52" fmla="*/ 240 w 654"/>
                <a:gd name="T53" fmla="*/ 1038 h 1049"/>
                <a:gd name="T54" fmla="*/ 199 w 654"/>
                <a:gd name="T55" fmla="*/ 1024 h 1049"/>
                <a:gd name="T56" fmla="*/ 161 w 654"/>
                <a:gd name="T57" fmla="*/ 1005 h 1049"/>
                <a:gd name="T58" fmla="*/ 127 w 654"/>
                <a:gd name="T59" fmla="*/ 982 h 1049"/>
                <a:gd name="T60" fmla="*/ 96 w 654"/>
                <a:gd name="T61" fmla="*/ 954 h 1049"/>
                <a:gd name="T62" fmla="*/ 68 w 654"/>
                <a:gd name="T63" fmla="*/ 923 h 1049"/>
                <a:gd name="T64" fmla="*/ 45 w 654"/>
                <a:gd name="T65" fmla="*/ 887 h 1049"/>
                <a:gd name="T66" fmla="*/ 26 w 654"/>
                <a:gd name="T67" fmla="*/ 850 h 1049"/>
                <a:gd name="T68" fmla="*/ 12 w 654"/>
                <a:gd name="T69" fmla="*/ 810 h 1049"/>
                <a:gd name="T70" fmla="*/ 3 w 654"/>
                <a:gd name="T71" fmla="*/ 768 h 1049"/>
                <a:gd name="T72" fmla="*/ 0 w 654"/>
                <a:gd name="T73" fmla="*/ 723 h 1049"/>
                <a:gd name="T74" fmla="*/ 3 w 654"/>
                <a:gd name="T75" fmla="*/ 677 h 1049"/>
                <a:gd name="T76" fmla="*/ 13 w 654"/>
                <a:gd name="T77" fmla="*/ 632 h 1049"/>
                <a:gd name="T78" fmla="*/ 28 w 654"/>
                <a:gd name="T79" fmla="*/ 591 h 1049"/>
                <a:gd name="T80" fmla="*/ 49 w 654"/>
                <a:gd name="T81" fmla="*/ 553 h 1049"/>
                <a:gd name="T82" fmla="*/ 75 w 654"/>
                <a:gd name="T83" fmla="*/ 517 h 1049"/>
                <a:gd name="T84" fmla="*/ 105 w 654"/>
                <a:gd name="T85" fmla="*/ 485 h 1049"/>
                <a:gd name="T86" fmla="*/ 139 w 654"/>
                <a:gd name="T87" fmla="*/ 457 h 1049"/>
                <a:gd name="T88" fmla="*/ 177 w 654"/>
                <a:gd name="T89" fmla="*/ 435 h 1049"/>
                <a:gd name="T90" fmla="*/ 85 w 654"/>
                <a:gd name="T91" fmla="*/ 37 h 1049"/>
                <a:gd name="T92" fmla="*/ 140 w 654"/>
                <a:gd name="T93" fmla="*/ 28 h 1049"/>
                <a:gd name="T94" fmla="*/ 194 w 654"/>
                <a:gd name="T95" fmla="*/ 16 h 1049"/>
                <a:gd name="T96" fmla="*/ 246 w 654"/>
                <a:gd name="T9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1049">
                  <a:moveTo>
                    <a:pt x="246" y="0"/>
                  </a:moveTo>
                  <a:lnTo>
                    <a:pt x="337" y="397"/>
                  </a:lnTo>
                  <a:lnTo>
                    <a:pt x="383" y="402"/>
                  </a:lnTo>
                  <a:lnTo>
                    <a:pt x="429" y="413"/>
                  </a:lnTo>
                  <a:lnTo>
                    <a:pt x="471" y="431"/>
                  </a:lnTo>
                  <a:lnTo>
                    <a:pt x="510" y="453"/>
                  </a:lnTo>
                  <a:lnTo>
                    <a:pt x="545" y="480"/>
                  </a:lnTo>
                  <a:lnTo>
                    <a:pt x="576" y="513"/>
                  </a:lnTo>
                  <a:lnTo>
                    <a:pt x="603" y="548"/>
                  </a:lnTo>
                  <a:lnTo>
                    <a:pt x="624" y="588"/>
                  </a:lnTo>
                  <a:lnTo>
                    <a:pt x="641" y="630"/>
                  </a:lnTo>
                  <a:lnTo>
                    <a:pt x="651" y="676"/>
                  </a:lnTo>
                  <a:lnTo>
                    <a:pt x="654" y="723"/>
                  </a:lnTo>
                  <a:lnTo>
                    <a:pt x="651" y="768"/>
                  </a:lnTo>
                  <a:lnTo>
                    <a:pt x="642" y="810"/>
                  </a:lnTo>
                  <a:lnTo>
                    <a:pt x="628" y="850"/>
                  </a:lnTo>
                  <a:lnTo>
                    <a:pt x="608" y="887"/>
                  </a:lnTo>
                  <a:lnTo>
                    <a:pt x="585" y="923"/>
                  </a:lnTo>
                  <a:lnTo>
                    <a:pt x="557" y="954"/>
                  </a:lnTo>
                  <a:lnTo>
                    <a:pt x="526" y="982"/>
                  </a:lnTo>
                  <a:lnTo>
                    <a:pt x="492" y="1005"/>
                  </a:lnTo>
                  <a:lnTo>
                    <a:pt x="454" y="1024"/>
                  </a:lnTo>
                  <a:lnTo>
                    <a:pt x="413" y="1038"/>
                  </a:lnTo>
                  <a:lnTo>
                    <a:pt x="371" y="1047"/>
                  </a:lnTo>
                  <a:lnTo>
                    <a:pt x="327" y="1049"/>
                  </a:lnTo>
                  <a:lnTo>
                    <a:pt x="282" y="1047"/>
                  </a:lnTo>
                  <a:lnTo>
                    <a:pt x="240" y="1038"/>
                  </a:lnTo>
                  <a:lnTo>
                    <a:pt x="199" y="1024"/>
                  </a:lnTo>
                  <a:lnTo>
                    <a:pt x="161" y="1005"/>
                  </a:lnTo>
                  <a:lnTo>
                    <a:pt x="127" y="982"/>
                  </a:lnTo>
                  <a:lnTo>
                    <a:pt x="96" y="954"/>
                  </a:lnTo>
                  <a:lnTo>
                    <a:pt x="68" y="923"/>
                  </a:lnTo>
                  <a:lnTo>
                    <a:pt x="45" y="887"/>
                  </a:lnTo>
                  <a:lnTo>
                    <a:pt x="26" y="850"/>
                  </a:lnTo>
                  <a:lnTo>
                    <a:pt x="12" y="810"/>
                  </a:lnTo>
                  <a:lnTo>
                    <a:pt x="3" y="768"/>
                  </a:lnTo>
                  <a:lnTo>
                    <a:pt x="0" y="723"/>
                  </a:lnTo>
                  <a:lnTo>
                    <a:pt x="3" y="677"/>
                  </a:lnTo>
                  <a:lnTo>
                    <a:pt x="13" y="632"/>
                  </a:lnTo>
                  <a:lnTo>
                    <a:pt x="28" y="591"/>
                  </a:lnTo>
                  <a:lnTo>
                    <a:pt x="49" y="553"/>
                  </a:lnTo>
                  <a:lnTo>
                    <a:pt x="75" y="517"/>
                  </a:lnTo>
                  <a:lnTo>
                    <a:pt x="105" y="485"/>
                  </a:lnTo>
                  <a:lnTo>
                    <a:pt x="139" y="457"/>
                  </a:lnTo>
                  <a:lnTo>
                    <a:pt x="177" y="435"/>
                  </a:lnTo>
                  <a:lnTo>
                    <a:pt x="85" y="37"/>
                  </a:lnTo>
                  <a:lnTo>
                    <a:pt x="140" y="28"/>
                  </a:lnTo>
                  <a:lnTo>
                    <a:pt x="194" y="1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68">
              <a:extLst>
                <a:ext uri="{FF2B5EF4-FFF2-40B4-BE49-F238E27FC236}">
                  <a16:creationId xmlns:a16="http://schemas.microsoft.com/office/drawing/2014/main" id="{9ED38DAC-0A43-C1C6-CAEE-11F7243B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5326063"/>
              <a:ext cx="184150" cy="106363"/>
            </a:xfrm>
            <a:custGeom>
              <a:avLst/>
              <a:gdLst>
                <a:gd name="T0" fmla="*/ 1106 w 1159"/>
                <a:gd name="T1" fmla="*/ 0 h 675"/>
                <a:gd name="T2" fmla="*/ 1120 w 1159"/>
                <a:gd name="T3" fmla="*/ 54 h 675"/>
                <a:gd name="T4" fmla="*/ 1138 w 1159"/>
                <a:gd name="T5" fmla="*/ 106 h 675"/>
                <a:gd name="T6" fmla="*/ 1159 w 1159"/>
                <a:gd name="T7" fmla="*/ 156 h 675"/>
                <a:gd name="T8" fmla="*/ 651 w 1159"/>
                <a:gd name="T9" fmla="*/ 326 h 675"/>
                <a:gd name="T10" fmla="*/ 652 w 1159"/>
                <a:gd name="T11" fmla="*/ 336 h 675"/>
                <a:gd name="T12" fmla="*/ 653 w 1159"/>
                <a:gd name="T13" fmla="*/ 348 h 675"/>
                <a:gd name="T14" fmla="*/ 651 w 1159"/>
                <a:gd name="T15" fmla="*/ 392 h 675"/>
                <a:gd name="T16" fmla="*/ 642 w 1159"/>
                <a:gd name="T17" fmla="*/ 435 h 675"/>
                <a:gd name="T18" fmla="*/ 628 w 1159"/>
                <a:gd name="T19" fmla="*/ 475 h 675"/>
                <a:gd name="T20" fmla="*/ 609 w 1159"/>
                <a:gd name="T21" fmla="*/ 513 h 675"/>
                <a:gd name="T22" fmla="*/ 586 w 1159"/>
                <a:gd name="T23" fmla="*/ 547 h 675"/>
                <a:gd name="T24" fmla="*/ 558 w 1159"/>
                <a:gd name="T25" fmla="*/ 579 h 675"/>
                <a:gd name="T26" fmla="*/ 527 w 1159"/>
                <a:gd name="T27" fmla="*/ 607 h 675"/>
                <a:gd name="T28" fmla="*/ 491 w 1159"/>
                <a:gd name="T29" fmla="*/ 630 h 675"/>
                <a:gd name="T30" fmla="*/ 454 w 1159"/>
                <a:gd name="T31" fmla="*/ 649 h 675"/>
                <a:gd name="T32" fmla="*/ 414 w 1159"/>
                <a:gd name="T33" fmla="*/ 664 h 675"/>
                <a:gd name="T34" fmla="*/ 370 w 1159"/>
                <a:gd name="T35" fmla="*/ 671 h 675"/>
                <a:gd name="T36" fmla="*/ 326 w 1159"/>
                <a:gd name="T37" fmla="*/ 675 h 675"/>
                <a:gd name="T38" fmla="*/ 282 w 1159"/>
                <a:gd name="T39" fmla="*/ 671 h 675"/>
                <a:gd name="T40" fmla="*/ 240 w 1159"/>
                <a:gd name="T41" fmla="*/ 664 h 675"/>
                <a:gd name="T42" fmla="*/ 200 w 1159"/>
                <a:gd name="T43" fmla="*/ 649 h 675"/>
                <a:gd name="T44" fmla="*/ 162 w 1159"/>
                <a:gd name="T45" fmla="*/ 630 h 675"/>
                <a:gd name="T46" fmla="*/ 126 w 1159"/>
                <a:gd name="T47" fmla="*/ 607 h 675"/>
                <a:gd name="T48" fmla="*/ 95 w 1159"/>
                <a:gd name="T49" fmla="*/ 579 h 675"/>
                <a:gd name="T50" fmla="*/ 68 w 1159"/>
                <a:gd name="T51" fmla="*/ 547 h 675"/>
                <a:gd name="T52" fmla="*/ 44 w 1159"/>
                <a:gd name="T53" fmla="*/ 513 h 675"/>
                <a:gd name="T54" fmla="*/ 26 w 1159"/>
                <a:gd name="T55" fmla="*/ 475 h 675"/>
                <a:gd name="T56" fmla="*/ 12 w 1159"/>
                <a:gd name="T57" fmla="*/ 435 h 675"/>
                <a:gd name="T58" fmla="*/ 3 w 1159"/>
                <a:gd name="T59" fmla="*/ 392 h 675"/>
                <a:gd name="T60" fmla="*/ 0 w 1159"/>
                <a:gd name="T61" fmla="*/ 348 h 675"/>
                <a:gd name="T62" fmla="*/ 3 w 1159"/>
                <a:gd name="T63" fmla="*/ 303 h 675"/>
                <a:gd name="T64" fmla="*/ 12 w 1159"/>
                <a:gd name="T65" fmla="*/ 261 h 675"/>
                <a:gd name="T66" fmla="*/ 26 w 1159"/>
                <a:gd name="T67" fmla="*/ 221 h 675"/>
                <a:gd name="T68" fmla="*/ 44 w 1159"/>
                <a:gd name="T69" fmla="*/ 183 h 675"/>
                <a:gd name="T70" fmla="*/ 68 w 1159"/>
                <a:gd name="T71" fmla="*/ 148 h 675"/>
                <a:gd name="T72" fmla="*/ 95 w 1159"/>
                <a:gd name="T73" fmla="*/ 117 h 675"/>
                <a:gd name="T74" fmla="*/ 126 w 1159"/>
                <a:gd name="T75" fmla="*/ 89 h 675"/>
                <a:gd name="T76" fmla="*/ 162 w 1159"/>
                <a:gd name="T77" fmla="*/ 66 h 675"/>
                <a:gd name="T78" fmla="*/ 200 w 1159"/>
                <a:gd name="T79" fmla="*/ 47 h 675"/>
                <a:gd name="T80" fmla="*/ 240 w 1159"/>
                <a:gd name="T81" fmla="*/ 33 h 675"/>
                <a:gd name="T82" fmla="*/ 282 w 1159"/>
                <a:gd name="T83" fmla="*/ 25 h 675"/>
                <a:gd name="T84" fmla="*/ 326 w 1159"/>
                <a:gd name="T85" fmla="*/ 21 h 675"/>
                <a:gd name="T86" fmla="*/ 369 w 1159"/>
                <a:gd name="T87" fmla="*/ 24 h 675"/>
                <a:gd name="T88" fmla="*/ 409 w 1159"/>
                <a:gd name="T89" fmla="*/ 33 h 675"/>
                <a:gd name="T90" fmla="*/ 448 w 1159"/>
                <a:gd name="T91" fmla="*/ 45 h 675"/>
                <a:gd name="T92" fmla="*/ 485 w 1159"/>
                <a:gd name="T93" fmla="*/ 63 h 675"/>
                <a:gd name="T94" fmla="*/ 518 w 1159"/>
                <a:gd name="T95" fmla="*/ 84 h 675"/>
                <a:gd name="T96" fmla="*/ 549 w 1159"/>
                <a:gd name="T97" fmla="*/ 109 h 675"/>
                <a:gd name="T98" fmla="*/ 577 w 1159"/>
                <a:gd name="T99" fmla="*/ 138 h 675"/>
                <a:gd name="T100" fmla="*/ 600 w 1159"/>
                <a:gd name="T101" fmla="*/ 170 h 675"/>
                <a:gd name="T102" fmla="*/ 1106 w 1159"/>
                <a:gd name="T103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9" h="675">
                  <a:moveTo>
                    <a:pt x="1106" y="0"/>
                  </a:moveTo>
                  <a:lnTo>
                    <a:pt x="1120" y="54"/>
                  </a:lnTo>
                  <a:lnTo>
                    <a:pt x="1138" y="106"/>
                  </a:lnTo>
                  <a:lnTo>
                    <a:pt x="1159" y="156"/>
                  </a:lnTo>
                  <a:lnTo>
                    <a:pt x="651" y="326"/>
                  </a:lnTo>
                  <a:lnTo>
                    <a:pt x="652" y="336"/>
                  </a:lnTo>
                  <a:lnTo>
                    <a:pt x="653" y="348"/>
                  </a:lnTo>
                  <a:lnTo>
                    <a:pt x="651" y="392"/>
                  </a:lnTo>
                  <a:lnTo>
                    <a:pt x="642" y="435"/>
                  </a:lnTo>
                  <a:lnTo>
                    <a:pt x="628" y="475"/>
                  </a:lnTo>
                  <a:lnTo>
                    <a:pt x="609" y="513"/>
                  </a:lnTo>
                  <a:lnTo>
                    <a:pt x="586" y="547"/>
                  </a:lnTo>
                  <a:lnTo>
                    <a:pt x="558" y="579"/>
                  </a:lnTo>
                  <a:lnTo>
                    <a:pt x="527" y="607"/>
                  </a:lnTo>
                  <a:lnTo>
                    <a:pt x="491" y="630"/>
                  </a:lnTo>
                  <a:lnTo>
                    <a:pt x="454" y="649"/>
                  </a:lnTo>
                  <a:lnTo>
                    <a:pt x="414" y="664"/>
                  </a:lnTo>
                  <a:lnTo>
                    <a:pt x="370" y="671"/>
                  </a:lnTo>
                  <a:lnTo>
                    <a:pt x="326" y="675"/>
                  </a:lnTo>
                  <a:lnTo>
                    <a:pt x="282" y="671"/>
                  </a:lnTo>
                  <a:lnTo>
                    <a:pt x="240" y="664"/>
                  </a:lnTo>
                  <a:lnTo>
                    <a:pt x="200" y="649"/>
                  </a:lnTo>
                  <a:lnTo>
                    <a:pt x="162" y="630"/>
                  </a:lnTo>
                  <a:lnTo>
                    <a:pt x="126" y="607"/>
                  </a:lnTo>
                  <a:lnTo>
                    <a:pt x="95" y="579"/>
                  </a:lnTo>
                  <a:lnTo>
                    <a:pt x="68" y="547"/>
                  </a:lnTo>
                  <a:lnTo>
                    <a:pt x="44" y="513"/>
                  </a:lnTo>
                  <a:lnTo>
                    <a:pt x="26" y="475"/>
                  </a:lnTo>
                  <a:lnTo>
                    <a:pt x="12" y="435"/>
                  </a:lnTo>
                  <a:lnTo>
                    <a:pt x="3" y="392"/>
                  </a:lnTo>
                  <a:lnTo>
                    <a:pt x="0" y="348"/>
                  </a:lnTo>
                  <a:lnTo>
                    <a:pt x="3" y="303"/>
                  </a:lnTo>
                  <a:lnTo>
                    <a:pt x="12" y="261"/>
                  </a:lnTo>
                  <a:lnTo>
                    <a:pt x="26" y="221"/>
                  </a:lnTo>
                  <a:lnTo>
                    <a:pt x="44" y="183"/>
                  </a:lnTo>
                  <a:lnTo>
                    <a:pt x="68" y="148"/>
                  </a:lnTo>
                  <a:lnTo>
                    <a:pt x="95" y="117"/>
                  </a:lnTo>
                  <a:lnTo>
                    <a:pt x="126" y="89"/>
                  </a:lnTo>
                  <a:lnTo>
                    <a:pt x="162" y="66"/>
                  </a:lnTo>
                  <a:lnTo>
                    <a:pt x="200" y="47"/>
                  </a:lnTo>
                  <a:lnTo>
                    <a:pt x="240" y="33"/>
                  </a:lnTo>
                  <a:lnTo>
                    <a:pt x="282" y="25"/>
                  </a:lnTo>
                  <a:lnTo>
                    <a:pt x="326" y="21"/>
                  </a:lnTo>
                  <a:lnTo>
                    <a:pt x="369" y="24"/>
                  </a:lnTo>
                  <a:lnTo>
                    <a:pt x="409" y="33"/>
                  </a:lnTo>
                  <a:lnTo>
                    <a:pt x="448" y="45"/>
                  </a:lnTo>
                  <a:lnTo>
                    <a:pt x="485" y="63"/>
                  </a:lnTo>
                  <a:lnTo>
                    <a:pt x="518" y="84"/>
                  </a:lnTo>
                  <a:lnTo>
                    <a:pt x="549" y="109"/>
                  </a:lnTo>
                  <a:lnTo>
                    <a:pt x="577" y="138"/>
                  </a:lnTo>
                  <a:lnTo>
                    <a:pt x="600" y="170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9">
              <a:extLst>
                <a:ext uri="{FF2B5EF4-FFF2-40B4-BE49-F238E27FC236}">
                  <a16:creationId xmlns:a16="http://schemas.microsoft.com/office/drawing/2014/main" id="{9029A6EB-3D11-7DAA-4B9A-B956B149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5211763"/>
              <a:ext cx="177800" cy="177800"/>
            </a:xfrm>
            <a:custGeom>
              <a:avLst/>
              <a:gdLst>
                <a:gd name="T0" fmla="*/ 561 w 1122"/>
                <a:gd name="T1" fmla="*/ 0 h 1121"/>
                <a:gd name="T2" fmla="*/ 622 w 1122"/>
                <a:gd name="T3" fmla="*/ 3 h 1121"/>
                <a:gd name="T4" fmla="*/ 681 w 1122"/>
                <a:gd name="T5" fmla="*/ 13 h 1121"/>
                <a:gd name="T6" fmla="*/ 738 w 1122"/>
                <a:gd name="T7" fmla="*/ 29 h 1121"/>
                <a:gd name="T8" fmla="*/ 792 w 1122"/>
                <a:gd name="T9" fmla="*/ 50 h 1121"/>
                <a:gd name="T10" fmla="*/ 843 w 1122"/>
                <a:gd name="T11" fmla="*/ 76 h 1121"/>
                <a:gd name="T12" fmla="*/ 892 w 1122"/>
                <a:gd name="T13" fmla="*/ 108 h 1121"/>
                <a:gd name="T14" fmla="*/ 937 w 1122"/>
                <a:gd name="T15" fmla="*/ 145 h 1121"/>
                <a:gd name="T16" fmla="*/ 976 w 1122"/>
                <a:gd name="T17" fmla="*/ 185 h 1121"/>
                <a:gd name="T18" fmla="*/ 1013 w 1122"/>
                <a:gd name="T19" fmla="*/ 229 h 1121"/>
                <a:gd name="T20" fmla="*/ 1045 w 1122"/>
                <a:gd name="T21" fmla="*/ 278 h 1121"/>
                <a:gd name="T22" fmla="*/ 1072 w 1122"/>
                <a:gd name="T23" fmla="*/ 329 h 1121"/>
                <a:gd name="T24" fmla="*/ 1093 w 1122"/>
                <a:gd name="T25" fmla="*/ 383 h 1121"/>
                <a:gd name="T26" fmla="*/ 1108 w 1122"/>
                <a:gd name="T27" fmla="*/ 440 h 1121"/>
                <a:gd name="T28" fmla="*/ 1118 w 1122"/>
                <a:gd name="T29" fmla="*/ 499 h 1121"/>
                <a:gd name="T30" fmla="*/ 1122 w 1122"/>
                <a:gd name="T31" fmla="*/ 560 h 1121"/>
                <a:gd name="T32" fmla="*/ 1118 w 1122"/>
                <a:gd name="T33" fmla="*/ 621 h 1121"/>
                <a:gd name="T34" fmla="*/ 1108 w 1122"/>
                <a:gd name="T35" fmla="*/ 681 h 1121"/>
                <a:gd name="T36" fmla="*/ 1093 w 1122"/>
                <a:gd name="T37" fmla="*/ 737 h 1121"/>
                <a:gd name="T38" fmla="*/ 1072 w 1122"/>
                <a:gd name="T39" fmla="*/ 792 h 1121"/>
                <a:gd name="T40" fmla="*/ 1045 w 1122"/>
                <a:gd name="T41" fmla="*/ 843 h 1121"/>
                <a:gd name="T42" fmla="*/ 1013 w 1122"/>
                <a:gd name="T43" fmla="*/ 891 h 1121"/>
                <a:gd name="T44" fmla="*/ 976 w 1122"/>
                <a:gd name="T45" fmla="*/ 936 h 1121"/>
                <a:gd name="T46" fmla="*/ 937 w 1122"/>
                <a:gd name="T47" fmla="*/ 977 h 1121"/>
                <a:gd name="T48" fmla="*/ 892 w 1122"/>
                <a:gd name="T49" fmla="*/ 1012 h 1121"/>
                <a:gd name="T50" fmla="*/ 843 w 1122"/>
                <a:gd name="T51" fmla="*/ 1044 h 1121"/>
                <a:gd name="T52" fmla="*/ 792 w 1122"/>
                <a:gd name="T53" fmla="*/ 1071 h 1121"/>
                <a:gd name="T54" fmla="*/ 738 w 1122"/>
                <a:gd name="T55" fmla="*/ 1092 h 1121"/>
                <a:gd name="T56" fmla="*/ 681 w 1122"/>
                <a:gd name="T57" fmla="*/ 1108 h 1121"/>
                <a:gd name="T58" fmla="*/ 622 w 1122"/>
                <a:gd name="T59" fmla="*/ 1118 h 1121"/>
                <a:gd name="T60" fmla="*/ 561 w 1122"/>
                <a:gd name="T61" fmla="*/ 1121 h 1121"/>
                <a:gd name="T62" fmla="*/ 500 w 1122"/>
                <a:gd name="T63" fmla="*/ 1118 h 1121"/>
                <a:gd name="T64" fmla="*/ 441 w 1122"/>
                <a:gd name="T65" fmla="*/ 1108 h 1121"/>
                <a:gd name="T66" fmla="*/ 384 w 1122"/>
                <a:gd name="T67" fmla="*/ 1092 h 1121"/>
                <a:gd name="T68" fmla="*/ 330 w 1122"/>
                <a:gd name="T69" fmla="*/ 1071 h 1121"/>
                <a:gd name="T70" fmla="*/ 279 w 1122"/>
                <a:gd name="T71" fmla="*/ 1044 h 1121"/>
                <a:gd name="T72" fmla="*/ 230 w 1122"/>
                <a:gd name="T73" fmla="*/ 1012 h 1121"/>
                <a:gd name="T74" fmla="*/ 186 w 1122"/>
                <a:gd name="T75" fmla="*/ 977 h 1121"/>
                <a:gd name="T76" fmla="*/ 145 w 1122"/>
                <a:gd name="T77" fmla="*/ 936 h 1121"/>
                <a:gd name="T78" fmla="*/ 109 w 1122"/>
                <a:gd name="T79" fmla="*/ 891 h 1121"/>
                <a:gd name="T80" fmla="*/ 77 w 1122"/>
                <a:gd name="T81" fmla="*/ 843 h 1121"/>
                <a:gd name="T82" fmla="*/ 50 w 1122"/>
                <a:gd name="T83" fmla="*/ 792 h 1121"/>
                <a:gd name="T84" fmla="*/ 29 w 1122"/>
                <a:gd name="T85" fmla="*/ 737 h 1121"/>
                <a:gd name="T86" fmla="*/ 14 w 1122"/>
                <a:gd name="T87" fmla="*/ 681 h 1121"/>
                <a:gd name="T88" fmla="*/ 4 w 1122"/>
                <a:gd name="T89" fmla="*/ 621 h 1121"/>
                <a:gd name="T90" fmla="*/ 0 w 1122"/>
                <a:gd name="T91" fmla="*/ 560 h 1121"/>
                <a:gd name="T92" fmla="*/ 4 w 1122"/>
                <a:gd name="T93" fmla="*/ 499 h 1121"/>
                <a:gd name="T94" fmla="*/ 14 w 1122"/>
                <a:gd name="T95" fmla="*/ 440 h 1121"/>
                <a:gd name="T96" fmla="*/ 29 w 1122"/>
                <a:gd name="T97" fmla="*/ 383 h 1121"/>
                <a:gd name="T98" fmla="*/ 50 w 1122"/>
                <a:gd name="T99" fmla="*/ 329 h 1121"/>
                <a:gd name="T100" fmla="*/ 77 w 1122"/>
                <a:gd name="T101" fmla="*/ 278 h 1121"/>
                <a:gd name="T102" fmla="*/ 109 w 1122"/>
                <a:gd name="T103" fmla="*/ 229 h 1121"/>
                <a:gd name="T104" fmla="*/ 145 w 1122"/>
                <a:gd name="T105" fmla="*/ 185 h 1121"/>
                <a:gd name="T106" fmla="*/ 186 w 1122"/>
                <a:gd name="T107" fmla="*/ 145 h 1121"/>
                <a:gd name="T108" fmla="*/ 230 w 1122"/>
                <a:gd name="T109" fmla="*/ 108 h 1121"/>
                <a:gd name="T110" fmla="*/ 279 w 1122"/>
                <a:gd name="T111" fmla="*/ 76 h 1121"/>
                <a:gd name="T112" fmla="*/ 330 w 1122"/>
                <a:gd name="T113" fmla="*/ 50 h 1121"/>
                <a:gd name="T114" fmla="*/ 384 w 1122"/>
                <a:gd name="T115" fmla="*/ 29 h 1121"/>
                <a:gd name="T116" fmla="*/ 441 w 1122"/>
                <a:gd name="T117" fmla="*/ 13 h 1121"/>
                <a:gd name="T118" fmla="*/ 500 w 1122"/>
                <a:gd name="T119" fmla="*/ 3 h 1121"/>
                <a:gd name="T120" fmla="*/ 561 w 1122"/>
                <a:gd name="T121" fmla="*/ 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2" h="1121">
                  <a:moveTo>
                    <a:pt x="561" y="0"/>
                  </a:moveTo>
                  <a:lnTo>
                    <a:pt x="622" y="3"/>
                  </a:lnTo>
                  <a:lnTo>
                    <a:pt x="681" y="13"/>
                  </a:lnTo>
                  <a:lnTo>
                    <a:pt x="738" y="29"/>
                  </a:lnTo>
                  <a:lnTo>
                    <a:pt x="792" y="50"/>
                  </a:lnTo>
                  <a:lnTo>
                    <a:pt x="843" y="76"/>
                  </a:lnTo>
                  <a:lnTo>
                    <a:pt x="892" y="108"/>
                  </a:lnTo>
                  <a:lnTo>
                    <a:pt x="937" y="145"/>
                  </a:lnTo>
                  <a:lnTo>
                    <a:pt x="976" y="185"/>
                  </a:lnTo>
                  <a:lnTo>
                    <a:pt x="1013" y="229"/>
                  </a:lnTo>
                  <a:lnTo>
                    <a:pt x="1045" y="278"/>
                  </a:lnTo>
                  <a:lnTo>
                    <a:pt x="1072" y="329"/>
                  </a:lnTo>
                  <a:lnTo>
                    <a:pt x="1093" y="383"/>
                  </a:lnTo>
                  <a:lnTo>
                    <a:pt x="1108" y="440"/>
                  </a:lnTo>
                  <a:lnTo>
                    <a:pt x="1118" y="499"/>
                  </a:lnTo>
                  <a:lnTo>
                    <a:pt x="1122" y="560"/>
                  </a:lnTo>
                  <a:lnTo>
                    <a:pt x="1118" y="621"/>
                  </a:lnTo>
                  <a:lnTo>
                    <a:pt x="1108" y="681"/>
                  </a:lnTo>
                  <a:lnTo>
                    <a:pt x="1093" y="737"/>
                  </a:lnTo>
                  <a:lnTo>
                    <a:pt x="1072" y="792"/>
                  </a:lnTo>
                  <a:lnTo>
                    <a:pt x="1045" y="843"/>
                  </a:lnTo>
                  <a:lnTo>
                    <a:pt x="1013" y="891"/>
                  </a:lnTo>
                  <a:lnTo>
                    <a:pt x="976" y="936"/>
                  </a:lnTo>
                  <a:lnTo>
                    <a:pt x="937" y="977"/>
                  </a:lnTo>
                  <a:lnTo>
                    <a:pt x="892" y="1012"/>
                  </a:lnTo>
                  <a:lnTo>
                    <a:pt x="843" y="1044"/>
                  </a:lnTo>
                  <a:lnTo>
                    <a:pt x="792" y="1071"/>
                  </a:lnTo>
                  <a:lnTo>
                    <a:pt x="738" y="1092"/>
                  </a:lnTo>
                  <a:lnTo>
                    <a:pt x="681" y="1108"/>
                  </a:lnTo>
                  <a:lnTo>
                    <a:pt x="622" y="1118"/>
                  </a:lnTo>
                  <a:lnTo>
                    <a:pt x="561" y="1121"/>
                  </a:lnTo>
                  <a:lnTo>
                    <a:pt x="500" y="1118"/>
                  </a:lnTo>
                  <a:lnTo>
                    <a:pt x="441" y="1108"/>
                  </a:lnTo>
                  <a:lnTo>
                    <a:pt x="384" y="1092"/>
                  </a:lnTo>
                  <a:lnTo>
                    <a:pt x="330" y="1071"/>
                  </a:lnTo>
                  <a:lnTo>
                    <a:pt x="279" y="1044"/>
                  </a:lnTo>
                  <a:lnTo>
                    <a:pt x="230" y="1012"/>
                  </a:lnTo>
                  <a:lnTo>
                    <a:pt x="186" y="977"/>
                  </a:lnTo>
                  <a:lnTo>
                    <a:pt x="145" y="936"/>
                  </a:lnTo>
                  <a:lnTo>
                    <a:pt x="109" y="891"/>
                  </a:lnTo>
                  <a:lnTo>
                    <a:pt x="77" y="843"/>
                  </a:lnTo>
                  <a:lnTo>
                    <a:pt x="50" y="792"/>
                  </a:lnTo>
                  <a:lnTo>
                    <a:pt x="29" y="737"/>
                  </a:lnTo>
                  <a:lnTo>
                    <a:pt x="14" y="681"/>
                  </a:lnTo>
                  <a:lnTo>
                    <a:pt x="4" y="621"/>
                  </a:lnTo>
                  <a:lnTo>
                    <a:pt x="0" y="560"/>
                  </a:lnTo>
                  <a:lnTo>
                    <a:pt x="4" y="499"/>
                  </a:lnTo>
                  <a:lnTo>
                    <a:pt x="14" y="440"/>
                  </a:lnTo>
                  <a:lnTo>
                    <a:pt x="29" y="383"/>
                  </a:lnTo>
                  <a:lnTo>
                    <a:pt x="50" y="329"/>
                  </a:lnTo>
                  <a:lnTo>
                    <a:pt x="77" y="278"/>
                  </a:lnTo>
                  <a:lnTo>
                    <a:pt x="109" y="229"/>
                  </a:lnTo>
                  <a:lnTo>
                    <a:pt x="145" y="185"/>
                  </a:lnTo>
                  <a:lnTo>
                    <a:pt x="186" y="145"/>
                  </a:lnTo>
                  <a:lnTo>
                    <a:pt x="230" y="108"/>
                  </a:lnTo>
                  <a:lnTo>
                    <a:pt x="279" y="76"/>
                  </a:lnTo>
                  <a:lnTo>
                    <a:pt x="330" y="50"/>
                  </a:lnTo>
                  <a:lnTo>
                    <a:pt x="384" y="29"/>
                  </a:lnTo>
                  <a:lnTo>
                    <a:pt x="441" y="13"/>
                  </a:lnTo>
                  <a:lnTo>
                    <a:pt x="500" y="3"/>
                  </a:lnTo>
                  <a:lnTo>
                    <a:pt x="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B00610-FBFC-5E4F-C935-59D44D67B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459529"/>
              </p:ext>
            </p:extLst>
          </p:nvPr>
        </p:nvGraphicFramePr>
        <p:xfrm>
          <a:off x="476250" y="3595770"/>
          <a:ext cx="11239500" cy="302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67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99061-1AF2-F6EE-E4DA-86D1BF328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5627-200D-DE64-97C0-8266620406E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Prescriptive Analysis post ML Model Prediction</a:t>
            </a:r>
          </a:p>
        </p:txBody>
      </p:sp>
      <p:graphicFrame>
        <p:nvGraphicFramePr>
          <p:cNvPr id="21" name="TextBox 4">
            <a:extLst>
              <a:ext uri="{FF2B5EF4-FFF2-40B4-BE49-F238E27FC236}">
                <a16:creationId xmlns:a16="http://schemas.microsoft.com/office/drawing/2014/main" id="{9EBFF93C-7AE6-0C5A-076C-84947A7EB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36721"/>
              </p:ext>
            </p:extLst>
          </p:nvPr>
        </p:nvGraphicFramePr>
        <p:xfrm>
          <a:off x="95250" y="1924820"/>
          <a:ext cx="11944350" cy="4518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57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B032D-EFCC-D60B-0F30-622B2DFC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close-up of a hexagonal structure&#10;&#10;AI-generated content may be incorrect.">
            <a:extLst>
              <a:ext uri="{FF2B5EF4-FFF2-40B4-BE49-F238E27FC236}">
                <a16:creationId xmlns:a16="http://schemas.microsoft.com/office/drawing/2014/main" id="{384580E4-CCF6-512C-E5E9-D64110D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D1EE5-07BC-0B83-EB4F-654311184AD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Slide Reference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A7C8A78-083C-B762-A546-D698C1E54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412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061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57951-EAB0-E6C7-CB6A-27702959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18594-67A7-CDEC-A94F-3EB107472429}"/>
              </a:ext>
            </a:extLst>
          </p:cNvPr>
          <p:cNvSpPr txBox="1"/>
          <p:nvPr/>
        </p:nvSpPr>
        <p:spPr>
          <a:xfrm>
            <a:off x="238125" y="0"/>
            <a:ext cx="5438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600" dirty="0">
                <a:latin typeface="Amasis MT Pro Black" panose="02040A04050005020304" pitchFamily="18" charset="0"/>
              </a:rPr>
              <a:t>Annexure</a:t>
            </a:r>
          </a:p>
        </p:txBody>
      </p:sp>
    </p:spTree>
    <p:extLst>
      <p:ext uri="{BB962C8B-B14F-4D97-AF65-F5344CB8AC3E}">
        <p14:creationId xmlns:p14="http://schemas.microsoft.com/office/powerpoint/2010/main" val="4584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2D733E-60F2-20DF-8412-00D411B1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4E69AF-6AA7-C559-D1BD-7CF9421E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1BB63F-7D18-AB7B-3535-9AFEEB730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594FCC-48D6-BC1B-0D3B-39A53D1F3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F1135-1754-747F-A72C-DC4820703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B7602-8235-8535-9B14-A4E4536DC260}"/>
              </a:ext>
            </a:extLst>
          </p:cNvPr>
          <p:cNvSpPr txBox="1"/>
          <p:nvPr/>
        </p:nvSpPr>
        <p:spPr>
          <a:xfrm>
            <a:off x="885732" y="202189"/>
            <a:ext cx="9660779" cy="11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Annexure-I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42 Numerical Variables 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orrelation &amp; p-values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37E4F5-1740-7606-58FD-E59468EB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51655"/>
              </p:ext>
            </p:extLst>
          </p:nvPr>
        </p:nvGraphicFramePr>
        <p:xfrm>
          <a:off x="225332" y="1737861"/>
          <a:ext cx="3780000" cy="396000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4226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Correlation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Var126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0.054156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69231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Var113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0.053845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3844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Var81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0.038462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84761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0.017132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0.000279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73355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0.013916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0.004001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58549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Var153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0.010934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0.020385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71390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0.010795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0.022036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7841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0.010722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0.022949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9763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Var173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0.01043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0.026942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35900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Var119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-0.010475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0.027173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74119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Var85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-0.011574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0.01409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64138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-0.012117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0.010164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632382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-0.013221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0.00625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06573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E91F08-EA65-554B-FE89-517F1082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98353"/>
              </p:ext>
            </p:extLst>
          </p:nvPr>
        </p:nvGraphicFramePr>
        <p:xfrm>
          <a:off x="8235253" y="1730081"/>
          <a:ext cx="3780000" cy="3492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37274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Correlation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Var38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0.008455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0.072927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69231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Var132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0.007636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0.10529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3844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Var134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0.005483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0.244821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84761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Var163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0.003197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0.497769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73355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Var133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0.002755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0.55896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58549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0.561067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71390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Var181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0.000989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0.833807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7841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Var83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-0.00011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0.981372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9763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Var123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-0.000405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0.93156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35900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Var44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-0.001674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0.722556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74119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Var57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-0.006577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0.141361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31344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Var109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-0.007995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0.098245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30559"/>
                  </a:ext>
                </a:extLst>
              </a:tr>
              <a:tr h="2399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Var112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-0.008566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0.069225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0048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C44A36-2B9B-15C4-13DE-FD2DF616F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69054"/>
              </p:ext>
            </p:extLst>
          </p:nvPr>
        </p:nvGraphicFramePr>
        <p:xfrm>
          <a:off x="4166414" y="1737861"/>
          <a:ext cx="3780000" cy="396000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4226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Correlation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Var160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-0.013672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0.003731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533521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Var125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-0.015529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0.001059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12342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Var94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-0.015748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0.008865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82389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-0.017279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0.000268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856352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-0.017722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31344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-0.028228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30559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-0.039718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00485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-0.0398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32755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-0.042526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03121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-0.051613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18020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-0.067534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283890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-0.068928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0218"/>
                  </a:ext>
                </a:extLst>
              </a:tr>
              <a:tr h="272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Var189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-0.118639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996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33B6B1-9577-2FC5-CE4F-B66E8E18C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91605"/>
              </p:ext>
            </p:extLst>
          </p:nvPr>
        </p:nvGraphicFramePr>
        <p:xfrm>
          <a:off x="8248152" y="5487113"/>
          <a:ext cx="3780000" cy="1188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Correlation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609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Var35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0.043903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69231"/>
                  </a:ext>
                </a:extLst>
              </a:tr>
              <a:tr h="2609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-0.009296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0.048635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3844"/>
                  </a:ext>
                </a:extLst>
              </a:tr>
              <a:tr h="2609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-0.009467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0.045881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8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70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60BFE-0500-684C-9E89-E0CDFA34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34BBE9-8607-BD42-88E3-A1942BC12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AFC60-B136-4C22-A847-4A012DC2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D7653-F20A-0D28-9CD7-4796FAF2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A1D8D-D6C3-51CD-2CFE-390C9D5DB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A5873-A7A3-21F8-4E5E-E690E92BEC2E}"/>
              </a:ext>
            </a:extLst>
          </p:cNvPr>
          <p:cNvSpPr txBox="1"/>
          <p:nvPr/>
        </p:nvSpPr>
        <p:spPr>
          <a:xfrm>
            <a:off x="885732" y="202189"/>
            <a:ext cx="9660779" cy="11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Annexure-II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34 Categorical Variables p-values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9AEFEF-4132-4B29-D5FF-AD8C79075C0B}"/>
              </a:ext>
            </a:extLst>
          </p:cNvPr>
          <p:cNvGraphicFramePr>
            <a:graphicFrameLocks noGrp="1"/>
          </p:cNvGraphicFramePr>
          <p:nvPr/>
        </p:nvGraphicFramePr>
        <p:xfrm>
          <a:off x="885732" y="1737861"/>
          <a:ext cx="4536000" cy="493916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3733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Chi-square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48.414975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9.56E-04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6923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300.351999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4.93E-04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384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18.198237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1.12E-04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8476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2411.646543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1.93E-09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7335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222.952165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1.51E-11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5854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46.294381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1.02E-11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7139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114.545608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1.69E-14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784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108.400264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4.41E-21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9763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92.419119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7.01E-22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3590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157.932822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5.16E-27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7411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134.834686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2.24E-27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3134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140.407508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8.22E-28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3055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246.905893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7.61E-28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0048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350.653649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1.46E-35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3275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267.895274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1.67E-40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0312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266.914235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4.35E-45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1802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261.391051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1.74E-57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28389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1122.776986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2.68E-79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0218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7777.220996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3.43E-119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9961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2CF369-66D5-5A4C-50C2-6E18A2DD1C43}"/>
              </a:ext>
            </a:extLst>
          </p:cNvPr>
          <p:cNvGraphicFramePr>
            <a:graphicFrameLocks noGrp="1"/>
          </p:cNvGraphicFramePr>
          <p:nvPr/>
        </p:nvGraphicFramePr>
        <p:xfrm>
          <a:off x="6057807" y="1728336"/>
          <a:ext cx="4536000" cy="397793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44436123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63423335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644859223"/>
                    </a:ext>
                  </a:extLst>
                </a:gridCol>
              </a:tblGrid>
              <a:tr h="3733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 Variable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Chi-square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32" marR="4132" marT="4132" marB="0"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6216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12472.76257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1.00E+00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06923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3854.359221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1.00E+00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384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3854.359221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1.00E+00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8476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3854.359221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1.00E+00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7335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5435.681978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5854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0.593504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8.98E-01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7139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0.03479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8.52E-01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7841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0.352299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8.38E-01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9763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Var200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15417.21665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35900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15417.21665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7411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Var223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2.682889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4.43E-01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31344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Var196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5.299798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1.51E-01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30559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Var219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28.063907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1.38E-01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0048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2.914474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8.78E-02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32755"/>
                  </a:ext>
                </a:extLst>
              </a:tr>
              <a:tr h="2403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Var203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8.328348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8.03E-02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0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228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F19A0-2084-87BD-EF60-E140BFB1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0CE679-1583-6EE4-BBFB-BE7073CD0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6C9230-BAC5-56A5-FB57-381711C3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77502F-246D-28D1-75C0-9B602A2B0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8FC05D-98DA-1C32-C585-99DE26746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2811A-E4BA-C4C6-C527-F407B85FDD7B}"/>
              </a:ext>
            </a:extLst>
          </p:cNvPr>
          <p:cNvSpPr txBox="1"/>
          <p:nvPr/>
        </p:nvSpPr>
        <p:spPr>
          <a:xfrm>
            <a:off x="885732" y="202189"/>
            <a:ext cx="9660779" cy="11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Annexure-III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31 Features used for churn prediction model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E95320-98E1-25F2-9CC2-93DD94D72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41550"/>
              </p:ext>
            </p:extLst>
          </p:nvPr>
        </p:nvGraphicFramePr>
        <p:xfrm>
          <a:off x="885732" y="1906297"/>
          <a:ext cx="3686268" cy="4029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134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1843134">
                  <a:extLst>
                    <a:ext uri="{9D8B030D-6E8A-4147-A177-3AD203B41FA5}">
                      <a16:colId xmlns:a16="http://schemas.microsoft.com/office/drawing/2014/main" val="3288746805"/>
                    </a:ext>
                  </a:extLst>
                </a:gridCol>
              </a:tblGrid>
              <a:tr h="573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Numerical Var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Non-Null Values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0278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05306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57205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74756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4998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19315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79837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4093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99516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42770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30771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Var189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7865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F7A10D-62D5-FA8A-4FE8-F5B108E62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85493"/>
              </p:ext>
            </p:extLst>
          </p:nvPr>
        </p:nvGraphicFramePr>
        <p:xfrm>
          <a:off x="4822789" y="1906297"/>
          <a:ext cx="3422322" cy="34533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1161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1711161">
                  <a:extLst>
                    <a:ext uri="{9D8B030D-6E8A-4147-A177-3AD203B41FA5}">
                      <a16:colId xmlns:a16="http://schemas.microsoft.com/office/drawing/2014/main" val="3288746805"/>
                    </a:ext>
                  </a:extLst>
                </a:gridCol>
              </a:tblGrid>
              <a:tr h="573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Categorical Var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Non-Null Values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Var192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49631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Var193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65313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Var195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35181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Var197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49857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40950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Var199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49996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6738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20785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48066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81584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44471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15914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Var207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0278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Var210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05306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BED5BC-4CB8-02F6-ED72-531C6B115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676994"/>
              </p:ext>
            </p:extLst>
          </p:nvPr>
        </p:nvGraphicFramePr>
        <p:xfrm>
          <a:off x="8457022" y="1906297"/>
          <a:ext cx="3422322" cy="31653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1161">
                  <a:extLst>
                    <a:ext uri="{9D8B030D-6E8A-4147-A177-3AD203B41FA5}">
                      <a16:colId xmlns:a16="http://schemas.microsoft.com/office/drawing/2014/main" val="2560841789"/>
                    </a:ext>
                  </a:extLst>
                </a:gridCol>
                <a:gridCol w="1711161">
                  <a:extLst>
                    <a:ext uri="{9D8B030D-6E8A-4147-A177-3AD203B41FA5}">
                      <a16:colId xmlns:a16="http://schemas.microsoft.com/office/drawing/2014/main" val="3288746805"/>
                    </a:ext>
                  </a:extLst>
                </a:gridCol>
              </a:tblGrid>
              <a:tr h="573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Categorical Var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Non-Null Values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811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Var211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78278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65313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35181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Var218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49297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40950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Var221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6738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Var225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23856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20785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81584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Var227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15914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Var228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02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63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keyboard&#10;&#10;AI-generated content may be incorrect.">
            <a:extLst>
              <a:ext uri="{FF2B5EF4-FFF2-40B4-BE49-F238E27FC236}">
                <a16:creationId xmlns:a16="http://schemas.microsoft.com/office/drawing/2014/main" id="{A5777DBF-D892-E26D-2384-839FE44A8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466" b="13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19339-3E0A-A32A-31EC-A1470D6E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4AB010-91D4-4EA1-D2D1-440E7A2B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67E231-6A64-30FC-161A-8E0B0692E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D4102-8673-5228-F913-59D714A3C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F47D7-2B76-2331-C743-D3C5F682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5C5E4-647D-7425-D705-74542EAAB5B6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Problem Statement &amp; Business Objective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7CA0C0-9280-3D59-5637-2D02552222BE}"/>
              </a:ext>
            </a:extLst>
          </p:cNvPr>
          <p:cNvSpPr/>
          <p:nvPr/>
        </p:nvSpPr>
        <p:spPr>
          <a:xfrm>
            <a:off x="852762" y="4144527"/>
            <a:ext cx="3115203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2800" dirty="0">
                <a:solidFill>
                  <a:srgbClr val="4B2B50">
                    <a:lumMod val="75000"/>
                  </a:srgbClr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Problem</a:t>
            </a:r>
          </a:p>
          <a:p>
            <a:pPr algn="ctr" defTabSz="914126"/>
            <a:r>
              <a:rPr lang="en-US" sz="2000" dirty="0"/>
              <a:t>Predict the customer churn and its impact on business revenue</a:t>
            </a:r>
            <a:endParaRPr lang="en-US" sz="2800" dirty="0">
              <a:solidFill>
                <a:srgbClr val="4B2B50">
                  <a:lumMod val="75000"/>
                </a:srgbClr>
              </a:solidFill>
              <a:latin typeface="Amasis MT Pro Medium" panose="02040604050005020304" pitchFamily="18" charset="0"/>
              <a:cs typeface="Arial" panose="020B0604020202020204" pitchFamily="34" charset="0"/>
            </a:endParaRPr>
          </a:p>
        </p:txBody>
      </p:sp>
      <p:pic>
        <p:nvPicPr>
          <p:cNvPr id="22" name="Picture 21" descr="3D black question marks with one yellow question mark">
            <a:extLst>
              <a:ext uri="{FF2B5EF4-FFF2-40B4-BE49-F238E27FC236}">
                <a16:creationId xmlns:a16="http://schemas.microsoft.com/office/drawing/2014/main" id="{88F69F5D-FA5E-205E-CC3E-002585396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9" r="15539"/>
          <a:stretch/>
        </p:blipFill>
        <p:spPr>
          <a:xfrm>
            <a:off x="927513" y="2265984"/>
            <a:ext cx="2965703" cy="147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5CACE2-158E-E21C-2FA7-B46BD56A6C14}"/>
              </a:ext>
            </a:extLst>
          </p:cNvPr>
          <p:cNvSpPr/>
          <p:nvPr/>
        </p:nvSpPr>
        <p:spPr>
          <a:xfrm>
            <a:off x="4625659" y="4144527"/>
            <a:ext cx="3115203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2800" dirty="0">
                <a:solidFill>
                  <a:srgbClr val="4B2B50">
                    <a:lumMod val="75000"/>
                  </a:srgbClr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Objective</a:t>
            </a:r>
          </a:p>
          <a:p>
            <a:pPr algn="ctr" defTabSz="914126"/>
            <a:r>
              <a:rPr lang="en-US" sz="2000" dirty="0"/>
              <a:t>Develop a predictive model that can identify customers who are likely to churn.</a:t>
            </a:r>
            <a:endParaRPr lang="en-IN" sz="2000" dirty="0"/>
          </a:p>
        </p:txBody>
      </p:sp>
      <p:pic>
        <p:nvPicPr>
          <p:cNvPr id="25" name="Picture 24" descr="Soccer field at night">
            <a:extLst>
              <a:ext uri="{FF2B5EF4-FFF2-40B4-BE49-F238E27FC236}">
                <a16:creationId xmlns:a16="http://schemas.microsoft.com/office/drawing/2014/main" id="{1DB93242-8B0C-D9F8-22B3-ED94ADA1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10285"/>
          <a:stretch/>
        </p:blipFill>
        <p:spPr>
          <a:xfrm>
            <a:off x="4700410" y="2273290"/>
            <a:ext cx="2965703" cy="1476000"/>
          </a:xfrm>
          <a:prstGeom prst="round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AA97CC1-71C0-CBF6-2B3D-414FAC5A2AA1}"/>
              </a:ext>
            </a:extLst>
          </p:cNvPr>
          <p:cNvSpPr/>
          <p:nvPr/>
        </p:nvSpPr>
        <p:spPr>
          <a:xfrm>
            <a:off x="8571289" y="4144527"/>
            <a:ext cx="2710593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2800" dirty="0">
                <a:solidFill>
                  <a:srgbClr val="4B2B50">
                    <a:lumMod val="75000"/>
                  </a:srgbClr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KPI</a:t>
            </a:r>
          </a:p>
          <a:p>
            <a:pPr algn="ctr" defTabSz="914126"/>
            <a:r>
              <a:rPr lang="en-US" sz="2000" dirty="0"/>
              <a:t>Model accuracy</a:t>
            </a:r>
          </a:p>
          <a:p>
            <a:pPr algn="ctr" defTabSz="914126"/>
            <a:r>
              <a:rPr lang="en-US" sz="2000" dirty="0"/>
              <a:t>Customer churn rate.</a:t>
            </a:r>
          </a:p>
          <a:p>
            <a:pPr algn="ctr" defTabSz="914126"/>
            <a:r>
              <a:rPr lang="en-US" sz="2000" dirty="0"/>
              <a:t>Revenue growth.</a:t>
            </a:r>
            <a:endParaRPr lang="en-IN" sz="2000" dirty="0"/>
          </a:p>
        </p:txBody>
      </p:sp>
      <p:pic>
        <p:nvPicPr>
          <p:cNvPr id="34" name="Picture 33" descr="Red round device that indicates 10">
            <a:extLst>
              <a:ext uri="{FF2B5EF4-FFF2-40B4-BE49-F238E27FC236}">
                <a16:creationId xmlns:a16="http://schemas.microsoft.com/office/drawing/2014/main" id="{977CA442-66D1-32DE-351B-E35F5527E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3" b="12643"/>
          <a:stretch/>
        </p:blipFill>
        <p:spPr>
          <a:xfrm>
            <a:off x="8443735" y="2273290"/>
            <a:ext cx="2965703" cy="1476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6059-B314-E309-3216-324721F2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5D74D-9707-1490-46BE-AD8E2541C209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Overview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D3C778-7F6D-BCBB-6C7A-F148A917F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592134"/>
              </p:ext>
            </p:extLst>
          </p:nvPr>
        </p:nvGraphicFramePr>
        <p:xfrm>
          <a:off x="1277935" y="2097843"/>
          <a:ext cx="9312275" cy="424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25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6BC02-4732-326A-5FF6-4E785600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C9318C-F7B1-EE02-399F-DC45BEBFB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06F15-E919-3D13-7F35-F35D7D84A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8D8FAA-867B-D011-594E-98A6AEE12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04346-735D-4B37-E212-30695CEC4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38C6C-C2E4-8A3D-352B-14E5FC1DDC1F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Assumptions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4F3B1BB6-536E-6366-D80F-D452F6843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3450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49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494F80-5D5A-0D42-A00C-FDF8B0B1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DA56BE-BFFD-886C-9A4E-B8635DA79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7F43AF-EC81-A7B4-F3E3-AA1E92842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C1FC4-EFFB-2B20-04D7-95F25BFEB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E45231-CD83-842A-7E00-F04A85C2F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1981D-1095-C858-104F-CAC512020CAE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215" name="Up Arrow 20">
            <a:extLst>
              <a:ext uri="{FF2B5EF4-FFF2-40B4-BE49-F238E27FC236}">
                <a16:creationId xmlns:a16="http://schemas.microsoft.com/office/drawing/2014/main" id="{2F2B0228-2EE6-A572-DA42-9BAF1EA3E090}"/>
              </a:ext>
            </a:extLst>
          </p:cNvPr>
          <p:cNvSpPr/>
          <p:nvPr/>
        </p:nvSpPr>
        <p:spPr>
          <a:xfrm>
            <a:off x="4841404" y="2419827"/>
            <a:ext cx="2801085" cy="795053"/>
          </a:xfrm>
          <a:prstGeom prst="upArrow">
            <a:avLst>
              <a:gd name="adj1" fmla="val 50000"/>
              <a:gd name="adj2" fmla="val 57442"/>
            </a:avLst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6" name="Trapezoid 215">
            <a:extLst>
              <a:ext uri="{FF2B5EF4-FFF2-40B4-BE49-F238E27FC236}">
                <a16:creationId xmlns:a16="http://schemas.microsoft.com/office/drawing/2014/main" id="{338F45C6-3DCD-EF2D-3F70-C9C454921CD6}"/>
              </a:ext>
            </a:extLst>
          </p:cNvPr>
          <p:cNvSpPr/>
          <p:nvPr/>
        </p:nvSpPr>
        <p:spPr>
          <a:xfrm>
            <a:off x="5389315" y="2926931"/>
            <a:ext cx="1705265" cy="449067"/>
          </a:xfrm>
          <a:prstGeom prst="trapezoid">
            <a:avLst>
              <a:gd name="adj" fmla="val 35605"/>
            </a:avLst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7" name="Trapezoid 216">
            <a:extLst>
              <a:ext uri="{FF2B5EF4-FFF2-40B4-BE49-F238E27FC236}">
                <a16:creationId xmlns:a16="http://schemas.microsoft.com/office/drawing/2014/main" id="{B20D644C-A6C5-479E-D288-59CF9FD6FEDD}"/>
              </a:ext>
            </a:extLst>
          </p:cNvPr>
          <p:cNvSpPr/>
          <p:nvPr/>
        </p:nvSpPr>
        <p:spPr>
          <a:xfrm>
            <a:off x="4841405" y="3537483"/>
            <a:ext cx="2801085" cy="720539"/>
          </a:xfrm>
          <a:prstGeom prst="trapezoid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8" name="Trapezoid 217">
            <a:extLst>
              <a:ext uri="{FF2B5EF4-FFF2-40B4-BE49-F238E27FC236}">
                <a16:creationId xmlns:a16="http://schemas.microsoft.com/office/drawing/2014/main" id="{9CE522FB-72C5-CF22-8BDE-4AF868599223}"/>
              </a:ext>
            </a:extLst>
          </p:cNvPr>
          <p:cNvSpPr/>
          <p:nvPr/>
        </p:nvSpPr>
        <p:spPr>
          <a:xfrm>
            <a:off x="4300817" y="4596732"/>
            <a:ext cx="3882259" cy="595607"/>
          </a:xfrm>
          <a:prstGeom prst="trapezoid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9" name="Cube 218">
            <a:extLst>
              <a:ext uri="{FF2B5EF4-FFF2-40B4-BE49-F238E27FC236}">
                <a16:creationId xmlns:a16="http://schemas.microsoft.com/office/drawing/2014/main" id="{CE29FE93-132B-F115-0C61-8749722B75DC}"/>
              </a:ext>
            </a:extLst>
          </p:cNvPr>
          <p:cNvSpPr/>
          <p:nvPr/>
        </p:nvSpPr>
        <p:spPr>
          <a:xfrm>
            <a:off x="3464301" y="4995253"/>
            <a:ext cx="5555291" cy="890721"/>
          </a:xfrm>
          <a:prstGeom prst="cube">
            <a:avLst>
              <a:gd name="adj" fmla="val 17742"/>
            </a:avLst>
          </a:prstGeom>
          <a:gradFill flip="none" rotWithShape="1">
            <a:gsLst>
              <a:gs pos="0">
                <a:srgbClr val="4B2B50">
                  <a:lumMod val="67000"/>
                </a:srgbClr>
              </a:gs>
              <a:gs pos="48000">
                <a:srgbClr val="4B2B50">
                  <a:lumMod val="97000"/>
                  <a:lumOff val="3000"/>
                </a:srgbClr>
              </a:gs>
              <a:gs pos="100000">
                <a:srgbClr val="4B2B50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230 (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38 cat.; 174 num. &amp;18 Null) columns</a:t>
            </a:r>
          </a:p>
        </p:txBody>
      </p:sp>
      <p:sp>
        <p:nvSpPr>
          <p:cNvPr id="220" name="Cube 219">
            <a:extLst>
              <a:ext uri="{FF2B5EF4-FFF2-40B4-BE49-F238E27FC236}">
                <a16:creationId xmlns:a16="http://schemas.microsoft.com/office/drawing/2014/main" id="{7A895276-BD08-B182-D51D-2E452048E7B7}"/>
              </a:ext>
            </a:extLst>
          </p:cNvPr>
          <p:cNvSpPr/>
          <p:nvPr/>
        </p:nvSpPr>
        <p:spPr>
          <a:xfrm>
            <a:off x="4185083" y="3975572"/>
            <a:ext cx="4113728" cy="621160"/>
          </a:xfrm>
          <a:prstGeom prst="cube">
            <a:avLst>
              <a:gd name="adj" fmla="val 17742"/>
            </a:avLst>
          </a:prstGeom>
          <a:gradFill flip="none" rotWithShape="1">
            <a:gsLst>
              <a:gs pos="0">
                <a:srgbClr val="1B6FAB">
                  <a:lumMod val="67000"/>
                </a:srgbClr>
              </a:gs>
              <a:gs pos="48000">
                <a:srgbClr val="1B6FAB">
                  <a:lumMod val="97000"/>
                  <a:lumOff val="3000"/>
                </a:srgbClr>
              </a:gs>
              <a:gs pos="100000">
                <a:srgbClr val="1B6FAB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212 (</a:t>
            </a:r>
            <a:r>
              <a:rPr kumimoji="0" lang="it-IT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38 cat. &amp; 174 num.) columns</a:t>
            </a:r>
          </a:p>
        </p:txBody>
      </p:sp>
      <p:sp>
        <p:nvSpPr>
          <p:cNvPr id="221" name="Cube 220">
            <a:extLst>
              <a:ext uri="{FF2B5EF4-FFF2-40B4-BE49-F238E27FC236}">
                <a16:creationId xmlns:a16="http://schemas.microsoft.com/office/drawing/2014/main" id="{514A9F25-889E-A504-6AEB-BD8E0F9ED23A}"/>
              </a:ext>
            </a:extLst>
          </p:cNvPr>
          <p:cNvSpPr/>
          <p:nvPr/>
        </p:nvSpPr>
        <p:spPr>
          <a:xfrm>
            <a:off x="4841405" y="3133139"/>
            <a:ext cx="2801085" cy="404344"/>
          </a:xfrm>
          <a:prstGeom prst="cube">
            <a:avLst>
              <a:gd name="adj" fmla="val 17742"/>
            </a:avLst>
          </a:prstGeom>
          <a:gradFill>
            <a:gsLst>
              <a:gs pos="0">
                <a:srgbClr val="4B2B50">
                  <a:lumMod val="67000"/>
                </a:srgbClr>
              </a:gs>
              <a:gs pos="48000">
                <a:srgbClr val="4B2B50">
                  <a:lumMod val="97000"/>
                  <a:lumOff val="3000"/>
                </a:srgbClr>
              </a:gs>
              <a:gs pos="100000">
                <a:srgbClr val="4B2B50">
                  <a:lumMod val="60000"/>
                  <a:lumOff val="40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76 (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34 cat. &amp; 42 num.) cols</a:t>
            </a:r>
          </a:p>
        </p:txBody>
      </p:sp>
      <p:cxnSp>
        <p:nvCxnSpPr>
          <p:cNvPr id="224" name="Straight Connector 14">
            <a:extLst>
              <a:ext uri="{FF2B5EF4-FFF2-40B4-BE49-F238E27FC236}">
                <a16:creationId xmlns:a16="http://schemas.microsoft.com/office/drawing/2014/main" id="{FAE88457-5B03-A854-9EAC-5BA198BA42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2511" y="3391712"/>
            <a:ext cx="1188896" cy="90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B2B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97BF2B3-0105-F8A6-8E2A-C2884ACCA263}"/>
              </a:ext>
            </a:extLst>
          </p:cNvPr>
          <p:cNvSpPr/>
          <p:nvPr/>
        </p:nvSpPr>
        <p:spPr>
          <a:xfrm>
            <a:off x="851428" y="2927615"/>
            <a:ext cx="2757134" cy="96618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B2B5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 removing 136 columns with more than 90% Null values.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33FCEA2-2820-CCD4-B955-B53CB4A7BD77}"/>
              </a:ext>
            </a:extLst>
          </p:cNvPr>
          <p:cNvCxnSpPr>
            <a:cxnSpLocks/>
            <a:stCxn id="220" idx="5"/>
          </p:cNvCxnSpPr>
          <p:nvPr/>
        </p:nvCxnSpPr>
        <p:spPr>
          <a:xfrm flipV="1">
            <a:off x="8298811" y="4229984"/>
            <a:ext cx="720781" cy="1065"/>
          </a:xfrm>
          <a:prstGeom prst="line">
            <a:avLst/>
          </a:prstGeom>
          <a:noFill/>
          <a:ln w="6350" cap="flat" cmpd="sng" algn="ctr">
            <a:solidFill>
              <a:srgbClr val="1B6FAB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B6DD60E-E8B1-389D-2C1F-994D52AFFB29}"/>
              </a:ext>
            </a:extLst>
          </p:cNvPr>
          <p:cNvCxnSpPr>
            <a:cxnSpLocks/>
            <a:stCxn id="219" idx="2"/>
            <a:endCxn id="229" idx="3"/>
          </p:cNvCxnSpPr>
          <p:nvPr/>
        </p:nvCxnSpPr>
        <p:spPr>
          <a:xfrm flipH="1">
            <a:off x="2849689" y="5519629"/>
            <a:ext cx="614612" cy="3874"/>
          </a:xfrm>
          <a:prstGeom prst="line">
            <a:avLst/>
          </a:prstGeom>
          <a:noFill/>
          <a:ln w="6350" cap="flat" cmpd="sng" algn="ctr">
            <a:solidFill>
              <a:srgbClr val="4B2B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547D81A-B74E-BE4D-F62E-BD8A40854574}"/>
              </a:ext>
            </a:extLst>
          </p:cNvPr>
          <p:cNvSpPr/>
          <p:nvPr/>
        </p:nvSpPr>
        <p:spPr>
          <a:xfrm>
            <a:off x="1009650" y="5269517"/>
            <a:ext cx="1840039" cy="50797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B2B5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 Features in the data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CE93536-476B-E744-24CC-D5C8BA10D5E5}"/>
              </a:ext>
            </a:extLst>
          </p:cNvPr>
          <p:cNvSpPr/>
          <p:nvPr/>
        </p:nvSpPr>
        <p:spPr>
          <a:xfrm>
            <a:off x="9019592" y="3779530"/>
            <a:ext cx="2396028" cy="86280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B2B5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Features after removal of blank columns</a:t>
            </a:r>
          </a:p>
        </p:txBody>
      </p:sp>
    </p:spTree>
    <p:extLst>
      <p:ext uri="{BB962C8B-B14F-4D97-AF65-F5344CB8AC3E}">
        <p14:creationId xmlns:p14="http://schemas.microsoft.com/office/powerpoint/2010/main" val="318692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835D1-D511-C397-427A-6E9B1056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E5EE64F-23D3-80EC-FCBC-EB00796B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FAC8E-AA18-CBB6-2F36-883671C29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8A329-CD23-78AE-9AD7-69769E773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44F972-EBDE-828D-5AF7-411DD3C5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59B26-100B-8141-BE12-CC50F18B91BB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Significance Test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42 Numerical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FC8D6-C22C-56D9-E70F-42C83EC286A1}"/>
              </a:ext>
            </a:extLst>
          </p:cNvPr>
          <p:cNvSpPr/>
          <p:nvPr/>
        </p:nvSpPr>
        <p:spPr>
          <a:xfrm>
            <a:off x="8396200" y="4278245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6CAA3-434C-2EB4-AE24-AB117DA6B452}"/>
              </a:ext>
            </a:extLst>
          </p:cNvPr>
          <p:cNvSpPr/>
          <p:nvPr/>
        </p:nvSpPr>
        <p:spPr>
          <a:xfrm>
            <a:off x="8396201" y="3323454"/>
            <a:ext cx="3482523" cy="97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0CC371BC-21D0-9F0E-FEA9-C772BD6F8EED}"/>
              </a:ext>
            </a:extLst>
          </p:cNvPr>
          <p:cNvSpPr/>
          <p:nvPr/>
        </p:nvSpPr>
        <p:spPr>
          <a:xfrm flipH="1" flipV="1">
            <a:off x="7902843" y="4027211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5C3214E9-3CEF-8A5C-AD7A-AE82E3C8E153}"/>
              </a:ext>
            </a:extLst>
          </p:cNvPr>
          <p:cNvSpPr/>
          <p:nvPr/>
        </p:nvSpPr>
        <p:spPr>
          <a:xfrm flipH="1">
            <a:off x="7902844" y="2053782"/>
            <a:ext cx="493358" cy="1596156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B2D49-F41E-24EA-2C11-A3C50E651EE5}"/>
              </a:ext>
            </a:extLst>
          </p:cNvPr>
          <p:cNvSpPr/>
          <p:nvPr/>
        </p:nvSpPr>
        <p:spPr>
          <a:xfrm>
            <a:off x="5798824" y="2053782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F45F9-2393-3AA8-59FE-F6B2F0BEA99A}"/>
              </a:ext>
            </a:extLst>
          </p:cNvPr>
          <p:cNvSpPr/>
          <p:nvPr/>
        </p:nvSpPr>
        <p:spPr>
          <a:xfrm>
            <a:off x="5798824" y="3243644"/>
            <a:ext cx="2104024" cy="118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5E5F99-BEF6-F29A-F8C6-1DF411589443}"/>
              </a:ext>
            </a:extLst>
          </p:cNvPr>
          <p:cNvSpPr/>
          <p:nvPr/>
        </p:nvSpPr>
        <p:spPr>
          <a:xfrm>
            <a:off x="5798823" y="4433506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2F03D670-31F8-59E2-5092-237773AD688B}"/>
              </a:ext>
            </a:extLst>
          </p:cNvPr>
          <p:cNvSpPr/>
          <p:nvPr/>
        </p:nvSpPr>
        <p:spPr>
          <a:xfrm flipH="1">
            <a:off x="4725046" y="2053782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35FD338A-EC6D-A364-56F6-B2897E2B2109}"/>
              </a:ext>
            </a:extLst>
          </p:cNvPr>
          <p:cNvSpPr/>
          <p:nvPr/>
        </p:nvSpPr>
        <p:spPr>
          <a:xfrm flipH="1">
            <a:off x="4725045" y="3243644"/>
            <a:ext cx="1073777" cy="118986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Flowchart: Delay 15">
            <a:extLst>
              <a:ext uri="{FF2B5EF4-FFF2-40B4-BE49-F238E27FC236}">
                <a16:creationId xmlns:a16="http://schemas.microsoft.com/office/drawing/2014/main" id="{696CA925-F1EB-2DA5-8704-32E9A1FA0448}"/>
              </a:ext>
            </a:extLst>
          </p:cNvPr>
          <p:cNvSpPr/>
          <p:nvPr/>
        </p:nvSpPr>
        <p:spPr>
          <a:xfrm flipH="1">
            <a:off x="4725045" y="4433506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74098DB1-54B7-FB0C-720F-D2ADE1C3A9DD}"/>
              </a:ext>
            </a:extLst>
          </p:cNvPr>
          <p:cNvSpPr/>
          <p:nvPr/>
        </p:nvSpPr>
        <p:spPr>
          <a:xfrm rot="5400000">
            <a:off x="7554595" y="3591898"/>
            <a:ext cx="1189860" cy="493356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678B2-8241-8059-9D4A-22B047526271}"/>
              </a:ext>
            </a:extLst>
          </p:cNvPr>
          <p:cNvSpPr/>
          <p:nvPr/>
        </p:nvSpPr>
        <p:spPr>
          <a:xfrm>
            <a:off x="8396201" y="2373013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5F7C5C-45B4-FF1D-E017-C026E94F270A}"/>
              </a:ext>
            </a:extLst>
          </p:cNvPr>
          <p:cNvSpPr/>
          <p:nvPr/>
        </p:nvSpPr>
        <p:spPr>
          <a:xfrm>
            <a:off x="4862896" y="2240604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9C654-4C80-D16B-6372-0F4CB6552F3A}"/>
              </a:ext>
            </a:extLst>
          </p:cNvPr>
          <p:cNvSpPr/>
          <p:nvPr/>
        </p:nvSpPr>
        <p:spPr>
          <a:xfrm>
            <a:off x="4862896" y="3398182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D329F1-DA08-E477-406C-1BE6897A7876}"/>
              </a:ext>
            </a:extLst>
          </p:cNvPr>
          <p:cNvSpPr/>
          <p:nvPr/>
        </p:nvSpPr>
        <p:spPr>
          <a:xfrm>
            <a:off x="4850559" y="4613800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E72B66-ED76-E518-E20E-140A183CD695}"/>
              </a:ext>
            </a:extLst>
          </p:cNvPr>
          <p:cNvSpPr/>
          <p:nvPr/>
        </p:nvSpPr>
        <p:spPr>
          <a:xfrm>
            <a:off x="4862896" y="3427202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1353F-D721-706D-AAF0-E53A07A3EA72}"/>
              </a:ext>
            </a:extLst>
          </p:cNvPr>
          <p:cNvSpPr/>
          <p:nvPr/>
        </p:nvSpPr>
        <p:spPr>
          <a:xfrm>
            <a:off x="1179272" y="2218087"/>
            <a:ext cx="3516157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Statistically significant num features &amp; significant correlation with o/p variable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D8E91B-6507-CB8C-01FA-1F07E2E0B27E}"/>
              </a:ext>
            </a:extLst>
          </p:cNvPr>
          <p:cNvSpPr/>
          <p:nvPr/>
        </p:nvSpPr>
        <p:spPr>
          <a:xfrm>
            <a:off x="1193538" y="3406104"/>
            <a:ext cx="3319091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Significant num features but very low or close to 0 correlation with o/p variable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7096-5B74-3ED6-F3D8-45B7AD15C8E6}"/>
              </a:ext>
            </a:extLst>
          </p:cNvPr>
          <p:cNvSpPr/>
          <p:nvPr/>
        </p:nvSpPr>
        <p:spPr>
          <a:xfrm>
            <a:off x="5695194" y="2157260"/>
            <a:ext cx="2198123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i/p Vars.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&lt; 0.05 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≠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E1B6B4-EFBC-14A0-0619-58A74EA71B40}"/>
              </a:ext>
            </a:extLst>
          </p:cNvPr>
          <p:cNvSpPr/>
          <p:nvPr/>
        </p:nvSpPr>
        <p:spPr>
          <a:xfrm>
            <a:off x="8390570" y="2443339"/>
            <a:ext cx="3478628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126,113,81,28,149,153,143, 76,173,119,85,25,24,160,125,94,6, 74,140,72,65,13,144,73,7,189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6E0378-B7E3-D9CE-85F5-29C5BAB974F0}"/>
              </a:ext>
            </a:extLst>
          </p:cNvPr>
          <p:cNvSpPr/>
          <p:nvPr/>
        </p:nvSpPr>
        <p:spPr>
          <a:xfrm>
            <a:off x="8444284" y="3616888"/>
            <a:ext cx="2922473" cy="36920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7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Vars:</a:t>
            </a:r>
            <a:r>
              <a:rPr lang="en-US" sz="17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32, 22,&amp; 21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DF7D9B-1544-7CD4-9AA6-CD71AD007344}"/>
              </a:ext>
            </a:extLst>
          </p:cNvPr>
          <p:cNvSpPr/>
          <p:nvPr/>
        </p:nvSpPr>
        <p:spPr>
          <a:xfrm>
            <a:off x="579977" y="2396643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9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0B2BE9-1925-9575-C5F3-AE441D682BD7}"/>
              </a:ext>
            </a:extLst>
          </p:cNvPr>
          <p:cNvSpPr/>
          <p:nvPr/>
        </p:nvSpPr>
        <p:spPr>
          <a:xfrm>
            <a:off x="579977" y="3639521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999" dirty="0">
                <a:solidFill>
                  <a:srgbClr val="EA3D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EB1D56-940D-99CD-0DFE-500EF215E41D}"/>
              </a:ext>
            </a:extLst>
          </p:cNvPr>
          <p:cNvSpPr/>
          <p:nvPr/>
        </p:nvSpPr>
        <p:spPr>
          <a:xfrm>
            <a:off x="579977" y="487398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999" dirty="0">
                <a:solidFill>
                  <a:srgbClr val="188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9C99D5-72C7-3B43-24EF-393636AB9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29855" y="2400424"/>
            <a:ext cx="488822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0717AB6E-DFE5-E263-3557-5BF9ECBE7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CB3A980D-6B22-EB98-CCF5-D99C98661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5CC6C4C-6A97-47B8-9804-A28478907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3C3B4953-D8B8-BEDC-676F-56389626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87E99E74-B0DC-5D05-2159-991C915C7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3F843E-0006-C5DE-C285-FE18AF7055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29820" y="3624885"/>
            <a:ext cx="288900" cy="427383"/>
            <a:chOff x="689" y="85"/>
            <a:chExt cx="242" cy="358"/>
          </a:xfrm>
          <a:solidFill>
            <a:schemeClr val="accent1"/>
          </a:solidFill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9BDF09EA-D6F9-D2DF-F284-1B6097CFC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" y="85"/>
              <a:ext cx="242" cy="62"/>
            </a:xfrm>
            <a:custGeom>
              <a:avLst/>
              <a:gdLst>
                <a:gd name="T0" fmla="*/ 442 w 2419"/>
                <a:gd name="T1" fmla="*/ 0 h 615"/>
                <a:gd name="T2" fmla="*/ 1977 w 2419"/>
                <a:gd name="T3" fmla="*/ 0 h 615"/>
                <a:gd name="T4" fmla="*/ 2011 w 2419"/>
                <a:gd name="T5" fmla="*/ 4 h 615"/>
                <a:gd name="T6" fmla="*/ 2043 w 2419"/>
                <a:gd name="T7" fmla="*/ 12 h 615"/>
                <a:gd name="T8" fmla="*/ 2072 w 2419"/>
                <a:gd name="T9" fmla="*/ 26 h 615"/>
                <a:gd name="T10" fmla="*/ 2098 w 2419"/>
                <a:gd name="T11" fmla="*/ 45 h 615"/>
                <a:gd name="T12" fmla="*/ 2121 w 2419"/>
                <a:gd name="T13" fmla="*/ 68 h 615"/>
                <a:gd name="T14" fmla="*/ 2140 w 2419"/>
                <a:gd name="T15" fmla="*/ 94 h 615"/>
                <a:gd name="T16" fmla="*/ 2154 w 2419"/>
                <a:gd name="T17" fmla="*/ 123 h 615"/>
                <a:gd name="T18" fmla="*/ 2163 w 2419"/>
                <a:gd name="T19" fmla="*/ 155 h 615"/>
                <a:gd name="T20" fmla="*/ 2166 w 2419"/>
                <a:gd name="T21" fmla="*/ 190 h 615"/>
                <a:gd name="T22" fmla="*/ 2166 w 2419"/>
                <a:gd name="T23" fmla="*/ 277 h 615"/>
                <a:gd name="T24" fmla="*/ 2294 w 2419"/>
                <a:gd name="T25" fmla="*/ 277 h 615"/>
                <a:gd name="T26" fmla="*/ 2323 w 2419"/>
                <a:gd name="T27" fmla="*/ 280 h 615"/>
                <a:gd name="T28" fmla="*/ 2349 w 2419"/>
                <a:gd name="T29" fmla="*/ 290 h 615"/>
                <a:gd name="T30" fmla="*/ 2372 w 2419"/>
                <a:gd name="T31" fmla="*/ 305 h 615"/>
                <a:gd name="T32" fmla="*/ 2392 w 2419"/>
                <a:gd name="T33" fmla="*/ 323 h 615"/>
                <a:gd name="T34" fmla="*/ 2407 w 2419"/>
                <a:gd name="T35" fmla="*/ 347 h 615"/>
                <a:gd name="T36" fmla="*/ 2416 w 2419"/>
                <a:gd name="T37" fmla="*/ 373 h 615"/>
                <a:gd name="T38" fmla="*/ 2419 w 2419"/>
                <a:gd name="T39" fmla="*/ 402 h 615"/>
                <a:gd name="T40" fmla="*/ 2419 w 2419"/>
                <a:gd name="T41" fmla="*/ 568 h 615"/>
                <a:gd name="T42" fmla="*/ 2417 w 2419"/>
                <a:gd name="T43" fmla="*/ 583 h 615"/>
                <a:gd name="T44" fmla="*/ 2410 w 2419"/>
                <a:gd name="T45" fmla="*/ 596 h 615"/>
                <a:gd name="T46" fmla="*/ 2400 w 2419"/>
                <a:gd name="T47" fmla="*/ 606 h 615"/>
                <a:gd name="T48" fmla="*/ 2387 w 2419"/>
                <a:gd name="T49" fmla="*/ 613 h 615"/>
                <a:gd name="T50" fmla="*/ 2372 w 2419"/>
                <a:gd name="T51" fmla="*/ 615 h 615"/>
                <a:gd name="T52" fmla="*/ 47 w 2419"/>
                <a:gd name="T53" fmla="*/ 615 h 615"/>
                <a:gd name="T54" fmla="*/ 31 w 2419"/>
                <a:gd name="T55" fmla="*/ 613 h 615"/>
                <a:gd name="T56" fmla="*/ 20 w 2419"/>
                <a:gd name="T57" fmla="*/ 606 h 615"/>
                <a:gd name="T58" fmla="*/ 9 w 2419"/>
                <a:gd name="T59" fmla="*/ 596 h 615"/>
                <a:gd name="T60" fmla="*/ 2 w 2419"/>
                <a:gd name="T61" fmla="*/ 583 h 615"/>
                <a:gd name="T62" fmla="*/ 0 w 2419"/>
                <a:gd name="T63" fmla="*/ 568 h 615"/>
                <a:gd name="T64" fmla="*/ 0 w 2419"/>
                <a:gd name="T65" fmla="*/ 402 h 615"/>
                <a:gd name="T66" fmla="*/ 3 w 2419"/>
                <a:gd name="T67" fmla="*/ 373 h 615"/>
                <a:gd name="T68" fmla="*/ 13 w 2419"/>
                <a:gd name="T69" fmla="*/ 347 h 615"/>
                <a:gd name="T70" fmla="*/ 27 w 2419"/>
                <a:gd name="T71" fmla="*/ 323 h 615"/>
                <a:gd name="T72" fmla="*/ 47 w 2419"/>
                <a:gd name="T73" fmla="*/ 305 h 615"/>
                <a:gd name="T74" fmla="*/ 70 w 2419"/>
                <a:gd name="T75" fmla="*/ 290 h 615"/>
                <a:gd name="T76" fmla="*/ 97 w 2419"/>
                <a:gd name="T77" fmla="*/ 280 h 615"/>
                <a:gd name="T78" fmla="*/ 125 w 2419"/>
                <a:gd name="T79" fmla="*/ 277 h 615"/>
                <a:gd name="T80" fmla="*/ 253 w 2419"/>
                <a:gd name="T81" fmla="*/ 277 h 615"/>
                <a:gd name="T82" fmla="*/ 253 w 2419"/>
                <a:gd name="T83" fmla="*/ 190 h 615"/>
                <a:gd name="T84" fmla="*/ 256 w 2419"/>
                <a:gd name="T85" fmla="*/ 155 h 615"/>
                <a:gd name="T86" fmla="*/ 265 w 2419"/>
                <a:gd name="T87" fmla="*/ 123 h 615"/>
                <a:gd name="T88" fmla="*/ 279 w 2419"/>
                <a:gd name="T89" fmla="*/ 94 h 615"/>
                <a:gd name="T90" fmla="*/ 298 w 2419"/>
                <a:gd name="T91" fmla="*/ 68 h 615"/>
                <a:gd name="T92" fmla="*/ 320 w 2419"/>
                <a:gd name="T93" fmla="*/ 45 h 615"/>
                <a:gd name="T94" fmla="*/ 346 w 2419"/>
                <a:gd name="T95" fmla="*/ 26 h 615"/>
                <a:gd name="T96" fmla="*/ 376 w 2419"/>
                <a:gd name="T97" fmla="*/ 12 h 615"/>
                <a:gd name="T98" fmla="*/ 408 w 2419"/>
                <a:gd name="T99" fmla="*/ 4 h 615"/>
                <a:gd name="T100" fmla="*/ 442 w 2419"/>
                <a:gd name="T10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19" h="615">
                  <a:moveTo>
                    <a:pt x="442" y="0"/>
                  </a:moveTo>
                  <a:lnTo>
                    <a:pt x="1977" y="0"/>
                  </a:lnTo>
                  <a:lnTo>
                    <a:pt x="2011" y="4"/>
                  </a:lnTo>
                  <a:lnTo>
                    <a:pt x="2043" y="12"/>
                  </a:lnTo>
                  <a:lnTo>
                    <a:pt x="2072" y="26"/>
                  </a:lnTo>
                  <a:lnTo>
                    <a:pt x="2098" y="45"/>
                  </a:lnTo>
                  <a:lnTo>
                    <a:pt x="2121" y="68"/>
                  </a:lnTo>
                  <a:lnTo>
                    <a:pt x="2140" y="94"/>
                  </a:lnTo>
                  <a:lnTo>
                    <a:pt x="2154" y="123"/>
                  </a:lnTo>
                  <a:lnTo>
                    <a:pt x="2163" y="155"/>
                  </a:lnTo>
                  <a:lnTo>
                    <a:pt x="2166" y="190"/>
                  </a:lnTo>
                  <a:lnTo>
                    <a:pt x="2166" y="277"/>
                  </a:lnTo>
                  <a:lnTo>
                    <a:pt x="2294" y="277"/>
                  </a:lnTo>
                  <a:lnTo>
                    <a:pt x="2323" y="280"/>
                  </a:lnTo>
                  <a:lnTo>
                    <a:pt x="2349" y="290"/>
                  </a:lnTo>
                  <a:lnTo>
                    <a:pt x="2372" y="305"/>
                  </a:lnTo>
                  <a:lnTo>
                    <a:pt x="2392" y="323"/>
                  </a:lnTo>
                  <a:lnTo>
                    <a:pt x="2407" y="347"/>
                  </a:lnTo>
                  <a:lnTo>
                    <a:pt x="2416" y="373"/>
                  </a:lnTo>
                  <a:lnTo>
                    <a:pt x="2419" y="402"/>
                  </a:lnTo>
                  <a:lnTo>
                    <a:pt x="2419" y="568"/>
                  </a:lnTo>
                  <a:lnTo>
                    <a:pt x="2417" y="583"/>
                  </a:lnTo>
                  <a:lnTo>
                    <a:pt x="2410" y="596"/>
                  </a:lnTo>
                  <a:lnTo>
                    <a:pt x="2400" y="606"/>
                  </a:lnTo>
                  <a:lnTo>
                    <a:pt x="2387" y="613"/>
                  </a:lnTo>
                  <a:lnTo>
                    <a:pt x="2372" y="615"/>
                  </a:lnTo>
                  <a:lnTo>
                    <a:pt x="47" y="615"/>
                  </a:lnTo>
                  <a:lnTo>
                    <a:pt x="31" y="613"/>
                  </a:lnTo>
                  <a:lnTo>
                    <a:pt x="20" y="606"/>
                  </a:lnTo>
                  <a:lnTo>
                    <a:pt x="9" y="596"/>
                  </a:lnTo>
                  <a:lnTo>
                    <a:pt x="2" y="583"/>
                  </a:lnTo>
                  <a:lnTo>
                    <a:pt x="0" y="568"/>
                  </a:lnTo>
                  <a:lnTo>
                    <a:pt x="0" y="402"/>
                  </a:lnTo>
                  <a:lnTo>
                    <a:pt x="3" y="373"/>
                  </a:lnTo>
                  <a:lnTo>
                    <a:pt x="13" y="347"/>
                  </a:lnTo>
                  <a:lnTo>
                    <a:pt x="27" y="323"/>
                  </a:lnTo>
                  <a:lnTo>
                    <a:pt x="47" y="305"/>
                  </a:lnTo>
                  <a:lnTo>
                    <a:pt x="70" y="290"/>
                  </a:lnTo>
                  <a:lnTo>
                    <a:pt x="97" y="280"/>
                  </a:lnTo>
                  <a:lnTo>
                    <a:pt x="125" y="277"/>
                  </a:lnTo>
                  <a:lnTo>
                    <a:pt x="253" y="277"/>
                  </a:lnTo>
                  <a:lnTo>
                    <a:pt x="253" y="190"/>
                  </a:lnTo>
                  <a:lnTo>
                    <a:pt x="256" y="155"/>
                  </a:lnTo>
                  <a:lnTo>
                    <a:pt x="265" y="123"/>
                  </a:lnTo>
                  <a:lnTo>
                    <a:pt x="279" y="94"/>
                  </a:lnTo>
                  <a:lnTo>
                    <a:pt x="298" y="68"/>
                  </a:lnTo>
                  <a:lnTo>
                    <a:pt x="320" y="45"/>
                  </a:lnTo>
                  <a:lnTo>
                    <a:pt x="346" y="26"/>
                  </a:lnTo>
                  <a:lnTo>
                    <a:pt x="376" y="12"/>
                  </a:lnTo>
                  <a:lnTo>
                    <a:pt x="408" y="4"/>
                  </a:lnTo>
                  <a:lnTo>
                    <a:pt x="4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24AF35B9-C07B-4A9F-268A-A5050D767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352"/>
              <a:ext cx="170" cy="91"/>
            </a:xfrm>
            <a:custGeom>
              <a:avLst/>
              <a:gdLst>
                <a:gd name="T0" fmla="*/ 0 w 1699"/>
                <a:gd name="T1" fmla="*/ 0 h 909"/>
                <a:gd name="T2" fmla="*/ 23 w 1699"/>
                <a:gd name="T3" fmla="*/ 6 h 909"/>
                <a:gd name="T4" fmla="*/ 48 w 1699"/>
                <a:gd name="T5" fmla="*/ 11 h 909"/>
                <a:gd name="T6" fmla="*/ 73 w 1699"/>
                <a:gd name="T7" fmla="*/ 12 h 909"/>
                <a:gd name="T8" fmla="*/ 240 w 1699"/>
                <a:gd name="T9" fmla="*/ 12 h 909"/>
                <a:gd name="T10" fmla="*/ 294 w 1699"/>
                <a:gd name="T11" fmla="*/ 637 h 909"/>
                <a:gd name="T12" fmla="*/ 298 w 1699"/>
                <a:gd name="T13" fmla="*/ 650 h 909"/>
                <a:gd name="T14" fmla="*/ 306 w 1699"/>
                <a:gd name="T15" fmla="*/ 661 h 909"/>
                <a:gd name="T16" fmla="*/ 318 w 1699"/>
                <a:gd name="T17" fmla="*/ 668 h 909"/>
                <a:gd name="T18" fmla="*/ 331 w 1699"/>
                <a:gd name="T19" fmla="*/ 671 h 909"/>
                <a:gd name="T20" fmla="*/ 1368 w 1699"/>
                <a:gd name="T21" fmla="*/ 671 h 909"/>
                <a:gd name="T22" fmla="*/ 1382 w 1699"/>
                <a:gd name="T23" fmla="*/ 668 h 909"/>
                <a:gd name="T24" fmla="*/ 1393 w 1699"/>
                <a:gd name="T25" fmla="*/ 661 h 909"/>
                <a:gd name="T26" fmla="*/ 1402 w 1699"/>
                <a:gd name="T27" fmla="*/ 650 h 909"/>
                <a:gd name="T28" fmla="*/ 1405 w 1699"/>
                <a:gd name="T29" fmla="*/ 637 h 909"/>
                <a:gd name="T30" fmla="*/ 1460 w 1699"/>
                <a:gd name="T31" fmla="*/ 12 h 909"/>
                <a:gd name="T32" fmla="*/ 1627 w 1699"/>
                <a:gd name="T33" fmla="*/ 12 h 909"/>
                <a:gd name="T34" fmla="*/ 1652 w 1699"/>
                <a:gd name="T35" fmla="*/ 11 h 909"/>
                <a:gd name="T36" fmla="*/ 1675 w 1699"/>
                <a:gd name="T37" fmla="*/ 6 h 909"/>
                <a:gd name="T38" fmla="*/ 1699 w 1699"/>
                <a:gd name="T39" fmla="*/ 0 h 909"/>
                <a:gd name="T40" fmla="*/ 1642 w 1699"/>
                <a:gd name="T41" fmla="*/ 658 h 909"/>
                <a:gd name="T42" fmla="*/ 1635 w 1699"/>
                <a:gd name="T43" fmla="*/ 699 h 909"/>
                <a:gd name="T44" fmla="*/ 1622 w 1699"/>
                <a:gd name="T45" fmla="*/ 739 h 909"/>
                <a:gd name="T46" fmla="*/ 1605 w 1699"/>
                <a:gd name="T47" fmla="*/ 775 h 909"/>
                <a:gd name="T48" fmla="*/ 1581 w 1699"/>
                <a:gd name="T49" fmla="*/ 808 h 909"/>
                <a:gd name="T50" fmla="*/ 1554 w 1699"/>
                <a:gd name="T51" fmla="*/ 836 h 909"/>
                <a:gd name="T52" fmla="*/ 1522 w 1699"/>
                <a:gd name="T53" fmla="*/ 861 h 909"/>
                <a:gd name="T54" fmla="*/ 1489 w 1699"/>
                <a:gd name="T55" fmla="*/ 882 h 909"/>
                <a:gd name="T56" fmla="*/ 1451 w 1699"/>
                <a:gd name="T57" fmla="*/ 896 h 909"/>
                <a:gd name="T58" fmla="*/ 1410 w 1699"/>
                <a:gd name="T59" fmla="*/ 906 h 909"/>
                <a:gd name="T60" fmla="*/ 1368 w 1699"/>
                <a:gd name="T61" fmla="*/ 909 h 909"/>
                <a:gd name="T62" fmla="*/ 331 w 1699"/>
                <a:gd name="T63" fmla="*/ 909 h 909"/>
                <a:gd name="T64" fmla="*/ 288 w 1699"/>
                <a:gd name="T65" fmla="*/ 906 h 909"/>
                <a:gd name="T66" fmla="*/ 248 w 1699"/>
                <a:gd name="T67" fmla="*/ 896 h 909"/>
                <a:gd name="T68" fmla="*/ 211 w 1699"/>
                <a:gd name="T69" fmla="*/ 882 h 909"/>
                <a:gd name="T70" fmla="*/ 177 w 1699"/>
                <a:gd name="T71" fmla="*/ 861 h 909"/>
                <a:gd name="T72" fmla="*/ 145 w 1699"/>
                <a:gd name="T73" fmla="*/ 836 h 909"/>
                <a:gd name="T74" fmla="*/ 118 w 1699"/>
                <a:gd name="T75" fmla="*/ 808 h 909"/>
                <a:gd name="T76" fmla="*/ 95 w 1699"/>
                <a:gd name="T77" fmla="*/ 775 h 909"/>
                <a:gd name="T78" fmla="*/ 77 w 1699"/>
                <a:gd name="T79" fmla="*/ 739 h 909"/>
                <a:gd name="T80" fmla="*/ 65 w 1699"/>
                <a:gd name="T81" fmla="*/ 699 h 909"/>
                <a:gd name="T82" fmla="*/ 57 w 1699"/>
                <a:gd name="T83" fmla="*/ 658 h 909"/>
                <a:gd name="T84" fmla="*/ 0 w 1699"/>
                <a:gd name="T85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9" h="909">
                  <a:moveTo>
                    <a:pt x="0" y="0"/>
                  </a:moveTo>
                  <a:lnTo>
                    <a:pt x="23" y="6"/>
                  </a:lnTo>
                  <a:lnTo>
                    <a:pt x="48" y="11"/>
                  </a:lnTo>
                  <a:lnTo>
                    <a:pt x="73" y="12"/>
                  </a:lnTo>
                  <a:lnTo>
                    <a:pt x="240" y="12"/>
                  </a:lnTo>
                  <a:lnTo>
                    <a:pt x="294" y="637"/>
                  </a:lnTo>
                  <a:lnTo>
                    <a:pt x="298" y="650"/>
                  </a:lnTo>
                  <a:lnTo>
                    <a:pt x="306" y="661"/>
                  </a:lnTo>
                  <a:lnTo>
                    <a:pt x="318" y="668"/>
                  </a:lnTo>
                  <a:lnTo>
                    <a:pt x="331" y="671"/>
                  </a:lnTo>
                  <a:lnTo>
                    <a:pt x="1368" y="671"/>
                  </a:lnTo>
                  <a:lnTo>
                    <a:pt x="1382" y="668"/>
                  </a:lnTo>
                  <a:lnTo>
                    <a:pt x="1393" y="661"/>
                  </a:lnTo>
                  <a:lnTo>
                    <a:pt x="1402" y="650"/>
                  </a:lnTo>
                  <a:lnTo>
                    <a:pt x="1405" y="637"/>
                  </a:lnTo>
                  <a:lnTo>
                    <a:pt x="1460" y="12"/>
                  </a:lnTo>
                  <a:lnTo>
                    <a:pt x="1627" y="12"/>
                  </a:lnTo>
                  <a:lnTo>
                    <a:pt x="1652" y="11"/>
                  </a:lnTo>
                  <a:lnTo>
                    <a:pt x="1675" y="6"/>
                  </a:lnTo>
                  <a:lnTo>
                    <a:pt x="1699" y="0"/>
                  </a:lnTo>
                  <a:lnTo>
                    <a:pt x="1642" y="658"/>
                  </a:lnTo>
                  <a:lnTo>
                    <a:pt x="1635" y="699"/>
                  </a:lnTo>
                  <a:lnTo>
                    <a:pt x="1622" y="739"/>
                  </a:lnTo>
                  <a:lnTo>
                    <a:pt x="1605" y="775"/>
                  </a:lnTo>
                  <a:lnTo>
                    <a:pt x="1581" y="808"/>
                  </a:lnTo>
                  <a:lnTo>
                    <a:pt x="1554" y="836"/>
                  </a:lnTo>
                  <a:lnTo>
                    <a:pt x="1522" y="861"/>
                  </a:lnTo>
                  <a:lnTo>
                    <a:pt x="1489" y="882"/>
                  </a:lnTo>
                  <a:lnTo>
                    <a:pt x="1451" y="896"/>
                  </a:lnTo>
                  <a:lnTo>
                    <a:pt x="1410" y="906"/>
                  </a:lnTo>
                  <a:lnTo>
                    <a:pt x="1368" y="909"/>
                  </a:lnTo>
                  <a:lnTo>
                    <a:pt x="331" y="909"/>
                  </a:lnTo>
                  <a:lnTo>
                    <a:pt x="288" y="906"/>
                  </a:lnTo>
                  <a:lnTo>
                    <a:pt x="248" y="896"/>
                  </a:lnTo>
                  <a:lnTo>
                    <a:pt x="211" y="882"/>
                  </a:lnTo>
                  <a:lnTo>
                    <a:pt x="177" y="861"/>
                  </a:lnTo>
                  <a:lnTo>
                    <a:pt x="145" y="836"/>
                  </a:lnTo>
                  <a:lnTo>
                    <a:pt x="118" y="808"/>
                  </a:lnTo>
                  <a:lnTo>
                    <a:pt x="95" y="775"/>
                  </a:lnTo>
                  <a:lnTo>
                    <a:pt x="77" y="739"/>
                  </a:lnTo>
                  <a:lnTo>
                    <a:pt x="65" y="699"/>
                  </a:lnTo>
                  <a:lnTo>
                    <a:pt x="57" y="6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C5079248-A8FD-CE6C-A816-8727C2D9A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" y="161"/>
              <a:ext cx="204" cy="69"/>
            </a:xfrm>
            <a:custGeom>
              <a:avLst/>
              <a:gdLst>
                <a:gd name="T0" fmla="*/ 0 w 2035"/>
                <a:gd name="T1" fmla="*/ 0 h 687"/>
                <a:gd name="T2" fmla="*/ 2035 w 2035"/>
                <a:gd name="T3" fmla="*/ 0 h 687"/>
                <a:gd name="T4" fmla="*/ 1975 w 2035"/>
                <a:gd name="T5" fmla="*/ 687 h 687"/>
                <a:gd name="T6" fmla="*/ 1943 w 2035"/>
                <a:gd name="T7" fmla="*/ 676 h 687"/>
                <a:gd name="T8" fmla="*/ 1910 w 2035"/>
                <a:gd name="T9" fmla="*/ 669 h 687"/>
                <a:gd name="T10" fmla="*/ 1876 w 2035"/>
                <a:gd name="T11" fmla="*/ 667 h 687"/>
                <a:gd name="T12" fmla="*/ 1738 w 2035"/>
                <a:gd name="T13" fmla="*/ 667 h 687"/>
                <a:gd name="T14" fmla="*/ 1776 w 2035"/>
                <a:gd name="T15" fmla="*/ 238 h 687"/>
                <a:gd name="T16" fmla="*/ 260 w 2035"/>
                <a:gd name="T17" fmla="*/ 238 h 687"/>
                <a:gd name="T18" fmla="*/ 297 w 2035"/>
                <a:gd name="T19" fmla="*/ 667 h 687"/>
                <a:gd name="T20" fmla="*/ 161 w 2035"/>
                <a:gd name="T21" fmla="*/ 667 h 687"/>
                <a:gd name="T22" fmla="*/ 126 w 2035"/>
                <a:gd name="T23" fmla="*/ 669 h 687"/>
                <a:gd name="T24" fmla="*/ 93 w 2035"/>
                <a:gd name="T25" fmla="*/ 676 h 687"/>
                <a:gd name="T26" fmla="*/ 60 w 2035"/>
                <a:gd name="T27" fmla="*/ 687 h 687"/>
                <a:gd name="T28" fmla="*/ 0 w 2035"/>
                <a:gd name="T2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5" h="687">
                  <a:moveTo>
                    <a:pt x="0" y="0"/>
                  </a:moveTo>
                  <a:lnTo>
                    <a:pt x="2035" y="0"/>
                  </a:lnTo>
                  <a:lnTo>
                    <a:pt x="1975" y="687"/>
                  </a:lnTo>
                  <a:lnTo>
                    <a:pt x="1943" y="676"/>
                  </a:lnTo>
                  <a:lnTo>
                    <a:pt x="1910" y="669"/>
                  </a:lnTo>
                  <a:lnTo>
                    <a:pt x="1876" y="667"/>
                  </a:lnTo>
                  <a:lnTo>
                    <a:pt x="1738" y="667"/>
                  </a:lnTo>
                  <a:lnTo>
                    <a:pt x="1776" y="238"/>
                  </a:lnTo>
                  <a:lnTo>
                    <a:pt x="260" y="238"/>
                  </a:lnTo>
                  <a:lnTo>
                    <a:pt x="297" y="667"/>
                  </a:lnTo>
                  <a:lnTo>
                    <a:pt x="161" y="667"/>
                  </a:lnTo>
                  <a:lnTo>
                    <a:pt x="126" y="669"/>
                  </a:lnTo>
                  <a:lnTo>
                    <a:pt x="93" y="676"/>
                  </a:lnTo>
                  <a:lnTo>
                    <a:pt x="6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6EE1384D-903B-561C-62CD-C54A68B92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" y="246"/>
              <a:ext cx="188" cy="90"/>
            </a:xfrm>
            <a:custGeom>
              <a:avLst/>
              <a:gdLst>
                <a:gd name="T0" fmla="*/ 1010 w 1873"/>
                <a:gd name="T1" fmla="*/ 86 h 896"/>
                <a:gd name="T2" fmla="*/ 932 w 1873"/>
                <a:gd name="T3" fmla="*/ 99 h 896"/>
                <a:gd name="T4" fmla="*/ 852 w 1873"/>
                <a:gd name="T5" fmla="*/ 129 h 896"/>
                <a:gd name="T6" fmla="*/ 774 w 1873"/>
                <a:gd name="T7" fmla="*/ 175 h 896"/>
                <a:gd name="T8" fmla="*/ 701 w 1873"/>
                <a:gd name="T9" fmla="*/ 237 h 896"/>
                <a:gd name="T10" fmla="*/ 638 w 1873"/>
                <a:gd name="T11" fmla="*/ 311 h 896"/>
                <a:gd name="T12" fmla="*/ 593 w 1873"/>
                <a:gd name="T13" fmla="*/ 389 h 896"/>
                <a:gd name="T14" fmla="*/ 562 w 1873"/>
                <a:gd name="T15" fmla="*/ 469 h 896"/>
                <a:gd name="T16" fmla="*/ 549 w 1873"/>
                <a:gd name="T17" fmla="*/ 547 h 896"/>
                <a:gd name="T18" fmla="*/ 554 w 1873"/>
                <a:gd name="T19" fmla="*/ 621 h 896"/>
                <a:gd name="T20" fmla="*/ 575 w 1873"/>
                <a:gd name="T21" fmla="*/ 688 h 896"/>
                <a:gd name="T22" fmla="*/ 617 w 1873"/>
                <a:gd name="T23" fmla="*/ 744 h 896"/>
                <a:gd name="T24" fmla="*/ 672 w 1873"/>
                <a:gd name="T25" fmla="*/ 784 h 896"/>
                <a:gd name="T26" fmla="*/ 738 w 1873"/>
                <a:gd name="T27" fmla="*/ 806 h 896"/>
                <a:gd name="T28" fmla="*/ 813 w 1873"/>
                <a:gd name="T29" fmla="*/ 810 h 896"/>
                <a:gd name="T30" fmla="*/ 891 w 1873"/>
                <a:gd name="T31" fmla="*/ 797 h 896"/>
                <a:gd name="T32" fmla="*/ 971 w 1873"/>
                <a:gd name="T33" fmla="*/ 767 h 896"/>
                <a:gd name="T34" fmla="*/ 1048 w 1873"/>
                <a:gd name="T35" fmla="*/ 721 h 896"/>
                <a:gd name="T36" fmla="*/ 1122 w 1873"/>
                <a:gd name="T37" fmla="*/ 659 h 896"/>
                <a:gd name="T38" fmla="*/ 1184 w 1873"/>
                <a:gd name="T39" fmla="*/ 585 h 896"/>
                <a:gd name="T40" fmla="*/ 1230 w 1873"/>
                <a:gd name="T41" fmla="*/ 508 h 896"/>
                <a:gd name="T42" fmla="*/ 1260 w 1873"/>
                <a:gd name="T43" fmla="*/ 428 h 896"/>
                <a:gd name="T44" fmla="*/ 1273 w 1873"/>
                <a:gd name="T45" fmla="*/ 349 h 896"/>
                <a:gd name="T46" fmla="*/ 1268 w 1873"/>
                <a:gd name="T47" fmla="*/ 275 h 896"/>
                <a:gd name="T48" fmla="*/ 1247 w 1873"/>
                <a:gd name="T49" fmla="*/ 209 h 896"/>
                <a:gd name="T50" fmla="*/ 1206 w 1873"/>
                <a:gd name="T51" fmla="*/ 153 h 896"/>
                <a:gd name="T52" fmla="*/ 1150 w 1873"/>
                <a:gd name="T53" fmla="*/ 112 h 896"/>
                <a:gd name="T54" fmla="*/ 1084 w 1873"/>
                <a:gd name="T55" fmla="*/ 90 h 896"/>
                <a:gd name="T56" fmla="*/ 80 w 1873"/>
                <a:gd name="T57" fmla="*/ 0 h 896"/>
                <a:gd name="T58" fmla="*/ 1811 w 1873"/>
                <a:gd name="T59" fmla="*/ 2 h 896"/>
                <a:gd name="T60" fmla="*/ 1842 w 1873"/>
                <a:gd name="T61" fmla="*/ 15 h 896"/>
                <a:gd name="T62" fmla="*/ 1865 w 1873"/>
                <a:gd name="T63" fmla="*/ 41 h 896"/>
                <a:gd name="T64" fmla="*/ 1873 w 1873"/>
                <a:gd name="T65" fmla="*/ 76 h 896"/>
                <a:gd name="T66" fmla="*/ 1793 w 1873"/>
                <a:gd name="T67" fmla="*/ 825 h 896"/>
                <a:gd name="T68" fmla="*/ 1780 w 1873"/>
                <a:gd name="T69" fmla="*/ 862 h 896"/>
                <a:gd name="T70" fmla="*/ 1752 w 1873"/>
                <a:gd name="T71" fmla="*/ 887 h 896"/>
                <a:gd name="T72" fmla="*/ 1714 w 1873"/>
                <a:gd name="T73" fmla="*/ 896 h 896"/>
                <a:gd name="T74" fmla="*/ 141 w 1873"/>
                <a:gd name="T75" fmla="*/ 894 h 896"/>
                <a:gd name="T76" fmla="*/ 107 w 1873"/>
                <a:gd name="T77" fmla="*/ 876 h 896"/>
                <a:gd name="T78" fmla="*/ 85 w 1873"/>
                <a:gd name="T79" fmla="*/ 844 h 896"/>
                <a:gd name="T80" fmla="*/ 7 w 1873"/>
                <a:gd name="T81" fmla="*/ 157 h 896"/>
                <a:gd name="T82" fmla="*/ 0 w 1873"/>
                <a:gd name="T83" fmla="*/ 87 h 896"/>
                <a:gd name="T84" fmla="*/ 1 w 1873"/>
                <a:gd name="T85" fmla="*/ 82 h 896"/>
                <a:gd name="T86" fmla="*/ 8 w 1873"/>
                <a:gd name="T87" fmla="*/ 43 h 896"/>
                <a:gd name="T88" fmla="*/ 32 w 1873"/>
                <a:gd name="T89" fmla="*/ 15 h 896"/>
                <a:gd name="T90" fmla="*/ 63 w 1873"/>
                <a:gd name="T9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896">
                  <a:moveTo>
                    <a:pt x="1048" y="86"/>
                  </a:moveTo>
                  <a:lnTo>
                    <a:pt x="1010" y="86"/>
                  </a:lnTo>
                  <a:lnTo>
                    <a:pt x="971" y="90"/>
                  </a:lnTo>
                  <a:lnTo>
                    <a:pt x="932" y="99"/>
                  </a:lnTo>
                  <a:lnTo>
                    <a:pt x="891" y="112"/>
                  </a:lnTo>
                  <a:lnTo>
                    <a:pt x="852" y="129"/>
                  </a:lnTo>
                  <a:lnTo>
                    <a:pt x="812" y="150"/>
                  </a:lnTo>
                  <a:lnTo>
                    <a:pt x="774" y="175"/>
                  </a:lnTo>
                  <a:lnTo>
                    <a:pt x="737" y="204"/>
                  </a:lnTo>
                  <a:lnTo>
                    <a:pt x="701" y="237"/>
                  </a:lnTo>
                  <a:lnTo>
                    <a:pt x="668" y="273"/>
                  </a:lnTo>
                  <a:lnTo>
                    <a:pt x="638" y="311"/>
                  </a:lnTo>
                  <a:lnTo>
                    <a:pt x="613" y="349"/>
                  </a:lnTo>
                  <a:lnTo>
                    <a:pt x="593" y="389"/>
                  </a:lnTo>
                  <a:lnTo>
                    <a:pt x="575" y="429"/>
                  </a:lnTo>
                  <a:lnTo>
                    <a:pt x="562" y="469"/>
                  </a:lnTo>
                  <a:lnTo>
                    <a:pt x="554" y="508"/>
                  </a:lnTo>
                  <a:lnTo>
                    <a:pt x="549" y="547"/>
                  </a:lnTo>
                  <a:lnTo>
                    <a:pt x="549" y="584"/>
                  </a:lnTo>
                  <a:lnTo>
                    <a:pt x="554" y="621"/>
                  </a:lnTo>
                  <a:lnTo>
                    <a:pt x="562" y="655"/>
                  </a:lnTo>
                  <a:lnTo>
                    <a:pt x="575" y="688"/>
                  </a:lnTo>
                  <a:lnTo>
                    <a:pt x="594" y="717"/>
                  </a:lnTo>
                  <a:lnTo>
                    <a:pt x="617" y="744"/>
                  </a:lnTo>
                  <a:lnTo>
                    <a:pt x="643" y="766"/>
                  </a:lnTo>
                  <a:lnTo>
                    <a:pt x="672" y="784"/>
                  </a:lnTo>
                  <a:lnTo>
                    <a:pt x="705" y="797"/>
                  </a:lnTo>
                  <a:lnTo>
                    <a:pt x="738" y="806"/>
                  </a:lnTo>
                  <a:lnTo>
                    <a:pt x="775" y="810"/>
                  </a:lnTo>
                  <a:lnTo>
                    <a:pt x="813" y="810"/>
                  </a:lnTo>
                  <a:lnTo>
                    <a:pt x="851" y="806"/>
                  </a:lnTo>
                  <a:lnTo>
                    <a:pt x="891" y="797"/>
                  </a:lnTo>
                  <a:lnTo>
                    <a:pt x="930" y="784"/>
                  </a:lnTo>
                  <a:lnTo>
                    <a:pt x="971" y="767"/>
                  </a:lnTo>
                  <a:lnTo>
                    <a:pt x="1010" y="746"/>
                  </a:lnTo>
                  <a:lnTo>
                    <a:pt x="1048" y="721"/>
                  </a:lnTo>
                  <a:lnTo>
                    <a:pt x="1086" y="692"/>
                  </a:lnTo>
                  <a:lnTo>
                    <a:pt x="1122" y="659"/>
                  </a:lnTo>
                  <a:lnTo>
                    <a:pt x="1154" y="623"/>
                  </a:lnTo>
                  <a:lnTo>
                    <a:pt x="1184" y="585"/>
                  </a:lnTo>
                  <a:lnTo>
                    <a:pt x="1209" y="547"/>
                  </a:lnTo>
                  <a:lnTo>
                    <a:pt x="1230" y="508"/>
                  </a:lnTo>
                  <a:lnTo>
                    <a:pt x="1247" y="468"/>
                  </a:lnTo>
                  <a:lnTo>
                    <a:pt x="1260" y="428"/>
                  </a:lnTo>
                  <a:lnTo>
                    <a:pt x="1268" y="388"/>
                  </a:lnTo>
                  <a:lnTo>
                    <a:pt x="1273" y="349"/>
                  </a:lnTo>
                  <a:lnTo>
                    <a:pt x="1273" y="312"/>
                  </a:lnTo>
                  <a:lnTo>
                    <a:pt x="1268" y="275"/>
                  </a:lnTo>
                  <a:lnTo>
                    <a:pt x="1260" y="241"/>
                  </a:lnTo>
                  <a:lnTo>
                    <a:pt x="1247" y="209"/>
                  </a:lnTo>
                  <a:lnTo>
                    <a:pt x="1228" y="179"/>
                  </a:lnTo>
                  <a:lnTo>
                    <a:pt x="1206" y="153"/>
                  </a:lnTo>
                  <a:lnTo>
                    <a:pt x="1179" y="131"/>
                  </a:lnTo>
                  <a:lnTo>
                    <a:pt x="1150" y="112"/>
                  </a:lnTo>
                  <a:lnTo>
                    <a:pt x="1118" y="99"/>
                  </a:lnTo>
                  <a:lnTo>
                    <a:pt x="1084" y="90"/>
                  </a:lnTo>
                  <a:lnTo>
                    <a:pt x="1048" y="86"/>
                  </a:lnTo>
                  <a:close/>
                  <a:moveTo>
                    <a:pt x="80" y="0"/>
                  </a:moveTo>
                  <a:lnTo>
                    <a:pt x="1795" y="0"/>
                  </a:lnTo>
                  <a:lnTo>
                    <a:pt x="1811" y="2"/>
                  </a:lnTo>
                  <a:lnTo>
                    <a:pt x="1828" y="8"/>
                  </a:lnTo>
                  <a:lnTo>
                    <a:pt x="1842" y="15"/>
                  </a:lnTo>
                  <a:lnTo>
                    <a:pt x="1855" y="27"/>
                  </a:lnTo>
                  <a:lnTo>
                    <a:pt x="1865" y="41"/>
                  </a:lnTo>
                  <a:lnTo>
                    <a:pt x="1871" y="59"/>
                  </a:lnTo>
                  <a:lnTo>
                    <a:pt x="1873" y="76"/>
                  </a:lnTo>
                  <a:lnTo>
                    <a:pt x="1862" y="200"/>
                  </a:lnTo>
                  <a:lnTo>
                    <a:pt x="1793" y="825"/>
                  </a:lnTo>
                  <a:lnTo>
                    <a:pt x="1789" y="844"/>
                  </a:lnTo>
                  <a:lnTo>
                    <a:pt x="1780" y="862"/>
                  </a:lnTo>
                  <a:lnTo>
                    <a:pt x="1767" y="876"/>
                  </a:lnTo>
                  <a:lnTo>
                    <a:pt x="1752" y="887"/>
                  </a:lnTo>
                  <a:lnTo>
                    <a:pt x="1733" y="894"/>
                  </a:lnTo>
                  <a:lnTo>
                    <a:pt x="1714" y="896"/>
                  </a:lnTo>
                  <a:lnTo>
                    <a:pt x="160" y="896"/>
                  </a:lnTo>
                  <a:lnTo>
                    <a:pt x="141" y="894"/>
                  </a:lnTo>
                  <a:lnTo>
                    <a:pt x="122" y="887"/>
                  </a:lnTo>
                  <a:lnTo>
                    <a:pt x="107" y="876"/>
                  </a:lnTo>
                  <a:lnTo>
                    <a:pt x="94" y="862"/>
                  </a:lnTo>
                  <a:lnTo>
                    <a:pt x="85" y="844"/>
                  </a:lnTo>
                  <a:lnTo>
                    <a:pt x="81" y="825"/>
                  </a:lnTo>
                  <a:lnTo>
                    <a:pt x="7" y="157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3" y="62"/>
                  </a:lnTo>
                  <a:lnTo>
                    <a:pt x="8" y="43"/>
                  </a:lnTo>
                  <a:lnTo>
                    <a:pt x="19" y="27"/>
                  </a:lnTo>
                  <a:lnTo>
                    <a:pt x="32" y="15"/>
                  </a:lnTo>
                  <a:lnTo>
                    <a:pt x="46" y="8"/>
                  </a:lnTo>
                  <a:lnTo>
                    <a:pt x="63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FBC0E5E-17A4-62FB-BC0E-73851A100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" y="264"/>
              <a:ext cx="53" cy="53"/>
            </a:xfrm>
            <a:custGeom>
              <a:avLst/>
              <a:gdLst>
                <a:gd name="T0" fmla="*/ 470 w 530"/>
                <a:gd name="T1" fmla="*/ 0 h 531"/>
                <a:gd name="T2" fmla="*/ 486 w 530"/>
                <a:gd name="T3" fmla="*/ 2 h 531"/>
                <a:gd name="T4" fmla="*/ 500 w 530"/>
                <a:gd name="T5" fmla="*/ 7 h 531"/>
                <a:gd name="T6" fmla="*/ 512 w 530"/>
                <a:gd name="T7" fmla="*/ 17 h 531"/>
                <a:gd name="T8" fmla="*/ 521 w 530"/>
                <a:gd name="T9" fmla="*/ 29 h 531"/>
                <a:gd name="T10" fmla="*/ 528 w 530"/>
                <a:gd name="T11" fmla="*/ 43 h 531"/>
                <a:gd name="T12" fmla="*/ 530 w 530"/>
                <a:gd name="T13" fmla="*/ 59 h 531"/>
                <a:gd name="T14" fmla="*/ 528 w 530"/>
                <a:gd name="T15" fmla="*/ 75 h 531"/>
                <a:gd name="T16" fmla="*/ 522 w 530"/>
                <a:gd name="T17" fmla="*/ 89 h 531"/>
                <a:gd name="T18" fmla="*/ 514 w 530"/>
                <a:gd name="T19" fmla="*/ 101 h 531"/>
                <a:gd name="T20" fmla="*/ 501 w 530"/>
                <a:gd name="T21" fmla="*/ 111 h 531"/>
                <a:gd name="T22" fmla="*/ 487 w 530"/>
                <a:gd name="T23" fmla="*/ 117 h 531"/>
                <a:gd name="T24" fmla="*/ 451 w 530"/>
                <a:gd name="T25" fmla="*/ 130 h 531"/>
                <a:gd name="T26" fmla="*/ 417 w 530"/>
                <a:gd name="T27" fmla="*/ 149 h 531"/>
                <a:gd name="T28" fmla="*/ 387 w 530"/>
                <a:gd name="T29" fmla="*/ 172 h 531"/>
                <a:gd name="T30" fmla="*/ 360 w 530"/>
                <a:gd name="T31" fmla="*/ 199 h 531"/>
                <a:gd name="T32" fmla="*/ 338 w 530"/>
                <a:gd name="T33" fmla="*/ 229 h 531"/>
                <a:gd name="T34" fmla="*/ 319 w 530"/>
                <a:gd name="T35" fmla="*/ 263 h 531"/>
                <a:gd name="T36" fmla="*/ 306 w 530"/>
                <a:gd name="T37" fmla="*/ 300 h 531"/>
                <a:gd name="T38" fmla="*/ 294 w 530"/>
                <a:gd name="T39" fmla="*/ 336 h 531"/>
                <a:gd name="T40" fmla="*/ 278 w 530"/>
                <a:gd name="T41" fmla="*/ 370 h 531"/>
                <a:gd name="T42" fmla="*/ 257 w 530"/>
                <a:gd name="T43" fmla="*/ 401 h 531"/>
                <a:gd name="T44" fmla="*/ 232 w 530"/>
                <a:gd name="T45" fmla="*/ 429 h 531"/>
                <a:gd name="T46" fmla="*/ 204 w 530"/>
                <a:gd name="T47" fmla="*/ 454 h 531"/>
                <a:gd name="T48" fmla="*/ 173 w 530"/>
                <a:gd name="T49" fmla="*/ 475 h 531"/>
                <a:gd name="T50" fmla="*/ 89 w 530"/>
                <a:gd name="T51" fmla="*/ 523 h 531"/>
                <a:gd name="T52" fmla="*/ 75 w 530"/>
                <a:gd name="T53" fmla="*/ 528 h 531"/>
                <a:gd name="T54" fmla="*/ 60 w 530"/>
                <a:gd name="T55" fmla="*/ 531 h 531"/>
                <a:gd name="T56" fmla="*/ 45 w 530"/>
                <a:gd name="T57" fmla="*/ 528 h 531"/>
                <a:gd name="T58" fmla="*/ 30 w 530"/>
                <a:gd name="T59" fmla="*/ 523 h 531"/>
                <a:gd name="T60" fmla="*/ 18 w 530"/>
                <a:gd name="T61" fmla="*/ 513 h 531"/>
                <a:gd name="T62" fmla="*/ 8 w 530"/>
                <a:gd name="T63" fmla="*/ 500 h 531"/>
                <a:gd name="T64" fmla="*/ 2 w 530"/>
                <a:gd name="T65" fmla="*/ 486 h 531"/>
                <a:gd name="T66" fmla="*/ 0 w 530"/>
                <a:gd name="T67" fmla="*/ 471 h 531"/>
                <a:gd name="T68" fmla="*/ 2 w 530"/>
                <a:gd name="T69" fmla="*/ 455 h 531"/>
                <a:gd name="T70" fmla="*/ 9 w 530"/>
                <a:gd name="T71" fmla="*/ 441 h 531"/>
                <a:gd name="T72" fmla="*/ 17 w 530"/>
                <a:gd name="T73" fmla="*/ 429 h 531"/>
                <a:gd name="T74" fmla="*/ 30 w 530"/>
                <a:gd name="T75" fmla="*/ 420 h 531"/>
                <a:gd name="T76" fmla="*/ 114 w 530"/>
                <a:gd name="T77" fmla="*/ 372 h 531"/>
                <a:gd name="T78" fmla="*/ 136 w 530"/>
                <a:gd name="T79" fmla="*/ 356 h 531"/>
                <a:gd name="T80" fmla="*/ 154 w 530"/>
                <a:gd name="T81" fmla="*/ 338 h 531"/>
                <a:gd name="T82" fmla="*/ 171 w 530"/>
                <a:gd name="T83" fmla="*/ 317 h 531"/>
                <a:gd name="T84" fmla="*/ 184 w 530"/>
                <a:gd name="T85" fmla="*/ 294 h 531"/>
                <a:gd name="T86" fmla="*/ 192 w 530"/>
                <a:gd name="T87" fmla="*/ 269 h 531"/>
                <a:gd name="T88" fmla="*/ 205 w 530"/>
                <a:gd name="T89" fmla="*/ 228 h 531"/>
                <a:gd name="T90" fmla="*/ 224 w 530"/>
                <a:gd name="T91" fmla="*/ 188 h 531"/>
                <a:gd name="T92" fmla="*/ 247 w 530"/>
                <a:gd name="T93" fmla="*/ 151 h 531"/>
                <a:gd name="T94" fmla="*/ 274 w 530"/>
                <a:gd name="T95" fmla="*/ 117 h 531"/>
                <a:gd name="T96" fmla="*/ 303 w 530"/>
                <a:gd name="T97" fmla="*/ 86 h 531"/>
                <a:gd name="T98" fmla="*/ 337 w 530"/>
                <a:gd name="T99" fmla="*/ 58 h 531"/>
                <a:gd name="T100" fmla="*/ 374 w 530"/>
                <a:gd name="T101" fmla="*/ 36 h 531"/>
                <a:gd name="T102" fmla="*/ 413 w 530"/>
                <a:gd name="T103" fmla="*/ 17 h 531"/>
                <a:gd name="T104" fmla="*/ 454 w 530"/>
                <a:gd name="T105" fmla="*/ 2 h 531"/>
                <a:gd name="T106" fmla="*/ 470 w 530"/>
                <a:gd name="T10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0" h="531">
                  <a:moveTo>
                    <a:pt x="470" y="0"/>
                  </a:moveTo>
                  <a:lnTo>
                    <a:pt x="486" y="2"/>
                  </a:lnTo>
                  <a:lnTo>
                    <a:pt x="500" y="7"/>
                  </a:lnTo>
                  <a:lnTo>
                    <a:pt x="512" y="17"/>
                  </a:lnTo>
                  <a:lnTo>
                    <a:pt x="521" y="29"/>
                  </a:lnTo>
                  <a:lnTo>
                    <a:pt x="528" y="43"/>
                  </a:lnTo>
                  <a:lnTo>
                    <a:pt x="530" y="59"/>
                  </a:lnTo>
                  <a:lnTo>
                    <a:pt x="528" y="75"/>
                  </a:lnTo>
                  <a:lnTo>
                    <a:pt x="522" y="89"/>
                  </a:lnTo>
                  <a:lnTo>
                    <a:pt x="514" y="101"/>
                  </a:lnTo>
                  <a:lnTo>
                    <a:pt x="501" y="111"/>
                  </a:lnTo>
                  <a:lnTo>
                    <a:pt x="487" y="117"/>
                  </a:lnTo>
                  <a:lnTo>
                    <a:pt x="451" y="130"/>
                  </a:lnTo>
                  <a:lnTo>
                    <a:pt x="417" y="149"/>
                  </a:lnTo>
                  <a:lnTo>
                    <a:pt x="387" y="172"/>
                  </a:lnTo>
                  <a:lnTo>
                    <a:pt x="360" y="199"/>
                  </a:lnTo>
                  <a:lnTo>
                    <a:pt x="338" y="229"/>
                  </a:lnTo>
                  <a:lnTo>
                    <a:pt x="319" y="263"/>
                  </a:lnTo>
                  <a:lnTo>
                    <a:pt x="306" y="300"/>
                  </a:lnTo>
                  <a:lnTo>
                    <a:pt x="294" y="336"/>
                  </a:lnTo>
                  <a:lnTo>
                    <a:pt x="278" y="370"/>
                  </a:lnTo>
                  <a:lnTo>
                    <a:pt x="257" y="401"/>
                  </a:lnTo>
                  <a:lnTo>
                    <a:pt x="232" y="429"/>
                  </a:lnTo>
                  <a:lnTo>
                    <a:pt x="204" y="454"/>
                  </a:lnTo>
                  <a:lnTo>
                    <a:pt x="173" y="475"/>
                  </a:lnTo>
                  <a:lnTo>
                    <a:pt x="89" y="523"/>
                  </a:lnTo>
                  <a:lnTo>
                    <a:pt x="75" y="528"/>
                  </a:lnTo>
                  <a:lnTo>
                    <a:pt x="60" y="531"/>
                  </a:lnTo>
                  <a:lnTo>
                    <a:pt x="45" y="528"/>
                  </a:lnTo>
                  <a:lnTo>
                    <a:pt x="30" y="523"/>
                  </a:lnTo>
                  <a:lnTo>
                    <a:pt x="18" y="513"/>
                  </a:lnTo>
                  <a:lnTo>
                    <a:pt x="8" y="500"/>
                  </a:lnTo>
                  <a:lnTo>
                    <a:pt x="2" y="486"/>
                  </a:lnTo>
                  <a:lnTo>
                    <a:pt x="0" y="471"/>
                  </a:lnTo>
                  <a:lnTo>
                    <a:pt x="2" y="455"/>
                  </a:lnTo>
                  <a:lnTo>
                    <a:pt x="9" y="441"/>
                  </a:lnTo>
                  <a:lnTo>
                    <a:pt x="17" y="429"/>
                  </a:lnTo>
                  <a:lnTo>
                    <a:pt x="30" y="420"/>
                  </a:lnTo>
                  <a:lnTo>
                    <a:pt x="114" y="372"/>
                  </a:lnTo>
                  <a:lnTo>
                    <a:pt x="136" y="356"/>
                  </a:lnTo>
                  <a:lnTo>
                    <a:pt x="154" y="338"/>
                  </a:lnTo>
                  <a:lnTo>
                    <a:pt x="171" y="317"/>
                  </a:lnTo>
                  <a:lnTo>
                    <a:pt x="184" y="294"/>
                  </a:lnTo>
                  <a:lnTo>
                    <a:pt x="192" y="269"/>
                  </a:lnTo>
                  <a:lnTo>
                    <a:pt x="205" y="228"/>
                  </a:lnTo>
                  <a:lnTo>
                    <a:pt x="224" y="188"/>
                  </a:lnTo>
                  <a:lnTo>
                    <a:pt x="247" y="151"/>
                  </a:lnTo>
                  <a:lnTo>
                    <a:pt x="274" y="117"/>
                  </a:lnTo>
                  <a:lnTo>
                    <a:pt x="303" y="86"/>
                  </a:lnTo>
                  <a:lnTo>
                    <a:pt x="337" y="58"/>
                  </a:lnTo>
                  <a:lnTo>
                    <a:pt x="374" y="36"/>
                  </a:lnTo>
                  <a:lnTo>
                    <a:pt x="413" y="17"/>
                  </a:lnTo>
                  <a:lnTo>
                    <a:pt x="454" y="2"/>
                  </a:lnTo>
                  <a:lnTo>
                    <a:pt x="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1C8F06-71C1-F7BF-65ED-9D3DE6DC7C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85936" y="4846327"/>
            <a:ext cx="341678" cy="341084"/>
            <a:chOff x="251" y="-26"/>
            <a:chExt cx="1727" cy="1724"/>
          </a:xfrm>
          <a:solidFill>
            <a:schemeClr val="accent4"/>
          </a:solidFill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6EE1567D-7FB1-C60D-77E2-2EC991475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932D867C-9A67-C31C-E3D2-D4DD8673E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089D1C3B-5569-D43A-A11A-B76F77D1C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705605E0-128A-F665-3183-68326AE62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9C6A291-DD55-04B2-3CAD-D9FBD979DA26}"/>
              </a:ext>
            </a:extLst>
          </p:cNvPr>
          <p:cNvSpPr/>
          <p:nvPr/>
        </p:nvSpPr>
        <p:spPr>
          <a:xfrm>
            <a:off x="1272030" y="4761897"/>
            <a:ext cx="3319091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Statistically insignificant numerical features.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678C0B-DE71-9B77-3B84-CAFD823D0A22}"/>
              </a:ext>
            </a:extLst>
          </p:cNvPr>
          <p:cNvSpPr/>
          <p:nvPr/>
        </p:nvSpPr>
        <p:spPr>
          <a:xfrm>
            <a:off x="5737766" y="3319310"/>
            <a:ext cx="2116995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i/p Vars.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&lt; 0.05 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≈ 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C5A530-FC72-B3CD-5920-8475678011E4}"/>
              </a:ext>
            </a:extLst>
          </p:cNvPr>
          <p:cNvSpPr/>
          <p:nvPr/>
        </p:nvSpPr>
        <p:spPr>
          <a:xfrm>
            <a:off x="8434759" y="4494604"/>
            <a:ext cx="3424914" cy="6460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7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Vars:</a:t>
            </a:r>
            <a:r>
              <a:rPr lang="en-US" sz="17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38,132,134,163,133,78, 181,83,123,44,57,109, &amp; 112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CA3B41-A15B-59CF-8633-53C48A3EEF18}"/>
              </a:ext>
            </a:extLst>
          </p:cNvPr>
          <p:cNvSpPr/>
          <p:nvPr/>
        </p:nvSpPr>
        <p:spPr>
          <a:xfrm>
            <a:off x="5748933" y="4595800"/>
            <a:ext cx="219247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i/p Vars.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≥ 0.05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C11EB-DD65-246F-8ABF-C2A1E88B193B}"/>
              </a:ext>
            </a:extLst>
          </p:cNvPr>
          <p:cNvSpPr txBox="1"/>
          <p:nvPr/>
        </p:nvSpPr>
        <p:spPr>
          <a:xfrm>
            <a:off x="3970970" y="6372031"/>
            <a:ext cx="819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*See Annexture-I for complete list of correlation &amp; p-values for 42 numerical variables. </a:t>
            </a:r>
            <a:endParaRPr lang="en-I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E2771-2555-0799-26BD-F70E794DE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521816-DDFA-D6DD-F900-A88E4CC41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DFE7B5-5B34-CF84-3A78-F056D2E10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481EF8-321D-D544-E1BE-E2B323CA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4E71A7-61A9-F659-2B40-6E03842BC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B4E21-36A2-235E-DA16-EBD6CDE82C4E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Significance Test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34 Categorical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68076-1EE7-C9E2-C415-FBA9BF9E53D0}"/>
              </a:ext>
            </a:extLst>
          </p:cNvPr>
          <p:cNvSpPr/>
          <p:nvPr/>
        </p:nvSpPr>
        <p:spPr>
          <a:xfrm>
            <a:off x="8396200" y="3668645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22EC072E-2A1E-23CF-BEE1-2FE919BEBB63}"/>
              </a:ext>
            </a:extLst>
          </p:cNvPr>
          <p:cNvSpPr/>
          <p:nvPr/>
        </p:nvSpPr>
        <p:spPr>
          <a:xfrm flipH="1" flipV="1">
            <a:off x="7902843" y="3417611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D24F1582-017F-D735-FBC5-4BE32D30A106}"/>
              </a:ext>
            </a:extLst>
          </p:cNvPr>
          <p:cNvSpPr/>
          <p:nvPr/>
        </p:nvSpPr>
        <p:spPr>
          <a:xfrm flipH="1">
            <a:off x="7902844" y="2053781"/>
            <a:ext cx="493358" cy="1511997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211AD3-96E4-A742-EB52-2E1C71C3F3D3}"/>
              </a:ext>
            </a:extLst>
          </p:cNvPr>
          <p:cNvSpPr/>
          <p:nvPr/>
        </p:nvSpPr>
        <p:spPr>
          <a:xfrm>
            <a:off x="5798824" y="2053782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CC9A4D-56BC-808B-19BA-F3D1E84657E4}"/>
              </a:ext>
            </a:extLst>
          </p:cNvPr>
          <p:cNvSpPr/>
          <p:nvPr/>
        </p:nvSpPr>
        <p:spPr>
          <a:xfrm>
            <a:off x="5798823" y="3823906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557FA5A8-C12A-9E42-43A2-BC736FDF58CC}"/>
              </a:ext>
            </a:extLst>
          </p:cNvPr>
          <p:cNvSpPr/>
          <p:nvPr/>
        </p:nvSpPr>
        <p:spPr>
          <a:xfrm flipH="1">
            <a:off x="4725046" y="2053782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Flowchart: Delay 15">
            <a:extLst>
              <a:ext uri="{FF2B5EF4-FFF2-40B4-BE49-F238E27FC236}">
                <a16:creationId xmlns:a16="http://schemas.microsoft.com/office/drawing/2014/main" id="{DCDAE650-5B4C-C23E-0E0B-3A6894023C4C}"/>
              </a:ext>
            </a:extLst>
          </p:cNvPr>
          <p:cNvSpPr/>
          <p:nvPr/>
        </p:nvSpPr>
        <p:spPr>
          <a:xfrm flipH="1">
            <a:off x="4725045" y="3823906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E59DE-B1B8-E7ED-9625-C0E1C0AC1CE9}"/>
              </a:ext>
            </a:extLst>
          </p:cNvPr>
          <p:cNvSpPr/>
          <p:nvPr/>
        </p:nvSpPr>
        <p:spPr>
          <a:xfrm>
            <a:off x="8396201" y="2373013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F2A744-BC04-CB61-66E8-B4A7904C7A0B}"/>
              </a:ext>
            </a:extLst>
          </p:cNvPr>
          <p:cNvSpPr/>
          <p:nvPr/>
        </p:nvSpPr>
        <p:spPr>
          <a:xfrm>
            <a:off x="4862896" y="2240604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280CD-699E-635C-BB0B-738A7E9EF3B5}"/>
              </a:ext>
            </a:extLst>
          </p:cNvPr>
          <p:cNvSpPr/>
          <p:nvPr/>
        </p:nvSpPr>
        <p:spPr>
          <a:xfrm>
            <a:off x="4850559" y="4004200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B9B853-AD90-02F1-0965-A6747FE4326A}"/>
              </a:ext>
            </a:extLst>
          </p:cNvPr>
          <p:cNvSpPr/>
          <p:nvPr/>
        </p:nvSpPr>
        <p:spPr>
          <a:xfrm>
            <a:off x="1633926" y="2345742"/>
            <a:ext cx="317920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Statistically significant categorical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674E87-7940-8EE4-BFBD-87D4A0B51846}"/>
              </a:ext>
            </a:extLst>
          </p:cNvPr>
          <p:cNvSpPr/>
          <p:nvPr/>
        </p:nvSpPr>
        <p:spPr>
          <a:xfrm>
            <a:off x="5724018" y="2187124"/>
            <a:ext cx="2198123" cy="8463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spcAft>
                <a:spcPts val="600"/>
              </a:spcAft>
            </a:pPr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i/p Vars.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&lt; 0.05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774C60-35C1-16EE-7194-C597E13225DF}"/>
              </a:ext>
            </a:extLst>
          </p:cNvPr>
          <p:cNvSpPr/>
          <p:nvPr/>
        </p:nvSpPr>
        <p:spPr>
          <a:xfrm>
            <a:off x="8390570" y="2443339"/>
            <a:ext cx="3478628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Vars: 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195,197,225,216,204,211, 226,221,218,207,210,227,193, 212,228,206,205,192, &amp; 199.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B00E31-DE15-5C14-20B2-E7BCA5B59B81}"/>
              </a:ext>
            </a:extLst>
          </p:cNvPr>
          <p:cNvSpPr/>
          <p:nvPr/>
        </p:nvSpPr>
        <p:spPr>
          <a:xfrm>
            <a:off x="918455" y="2443339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9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F11989-2961-F3EE-736D-B401D09A05E0}"/>
              </a:ext>
            </a:extLst>
          </p:cNvPr>
          <p:cNvSpPr/>
          <p:nvPr/>
        </p:nvSpPr>
        <p:spPr>
          <a:xfrm>
            <a:off x="888857" y="4180629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999" dirty="0">
                <a:solidFill>
                  <a:srgbClr val="188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91634-F3D4-0394-8233-3444B9837C8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29855" y="2400424"/>
            <a:ext cx="488822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9D8B4C84-19E7-BC51-7CA4-7CEBA0FA9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FAFD90CF-10DF-2C8D-8887-F8D8A21DD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D83E768-7B87-D4CA-1278-BA1793CCF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2078176A-D198-8211-095A-64B15C5D6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4C5B79DC-AD79-B7C7-61C7-5437988E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07B841-014C-DFE6-FA28-6C9504AEB6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85936" y="4236727"/>
            <a:ext cx="341678" cy="341084"/>
            <a:chOff x="251" y="-26"/>
            <a:chExt cx="1727" cy="1724"/>
          </a:xfrm>
          <a:solidFill>
            <a:schemeClr val="accent4"/>
          </a:solidFill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342B4C9F-0A1B-D0E5-D512-1500F341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8E90287A-EEB7-BE91-6336-AF38146E6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51AFF34B-6CC2-C53B-5F57-3A34A9DCC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71D6E52E-83DC-EB3C-AC33-55619CEF3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2F771-3206-57AA-B44A-B65FC57DEF7A}"/>
              </a:ext>
            </a:extLst>
          </p:cNvPr>
          <p:cNvSpPr/>
          <p:nvPr/>
        </p:nvSpPr>
        <p:spPr>
          <a:xfrm>
            <a:off x="1586203" y="4085347"/>
            <a:ext cx="288267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Statistically insignificant categorical features.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5D4D36-8D5D-BC7D-F2CA-3E70A2958F85}"/>
              </a:ext>
            </a:extLst>
          </p:cNvPr>
          <p:cNvSpPr/>
          <p:nvPr/>
        </p:nvSpPr>
        <p:spPr>
          <a:xfrm>
            <a:off x="8417427" y="3756137"/>
            <a:ext cx="3424914" cy="922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7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Vars: </a:t>
            </a:r>
            <a:r>
              <a:rPr lang="en-US" sz="179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217,198,220,222,202, 229,201,194,200,214,223,196, 219,208, &amp; 203.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D95930-FA8F-872C-4945-D2EF20C1C59B}"/>
              </a:ext>
            </a:extLst>
          </p:cNvPr>
          <p:cNvSpPr/>
          <p:nvPr/>
        </p:nvSpPr>
        <p:spPr>
          <a:xfrm>
            <a:off x="5710371" y="3930072"/>
            <a:ext cx="2192472" cy="8463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spcAft>
                <a:spcPts val="600"/>
              </a:spcAft>
            </a:pPr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i/p Vars.</a:t>
            </a:r>
          </a:p>
          <a:p>
            <a:pPr defTabSz="914126"/>
            <a:r>
              <a:rPr lang="en-US" sz="2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≥ 0.05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943E7B-A6C3-2140-F935-903B2B9D1B1B}"/>
              </a:ext>
            </a:extLst>
          </p:cNvPr>
          <p:cNvSpPr txBox="1"/>
          <p:nvPr/>
        </p:nvSpPr>
        <p:spPr>
          <a:xfrm>
            <a:off x="5029855" y="6372031"/>
            <a:ext cx="713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*See Annexture-II for complete list of p-values for 34 categorical variables. </a:t>
            </a:r>
            <a:endParaRPr lang="en-I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1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AF164-6E9E-0F33-6A4E-9B831C03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F1C0C5-EAD5-6540-7ED5-1C895DD86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4A35B-72D9-1B21-6860-23714D115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4776A-0228-12D7-4B51-F3DC0AFF6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04DB2C-EE18-4162-86D9-433A33DCE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09646-974A-E08E-044B-5C41A6DE715D}"/>
              </a:ext>
            </a:extLst>
          </p:cNvPr>
          <p:cNvSpPr txBox="1"/>
          <p:nvPr/>
        </p:nvSpPr>
        <p:spPr>
          <a:xfrm>
            <a:off x="1371597" y="116541"/>
            <a:ext cx="10044023" cy="134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Multicollinearity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 Variables Correlation Matrix* Heatmap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DD577-7175-246A-23A8-11D6356B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837" y="1640944"/>
            <a:ext cx="6775363" cy="51515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24F463-073E-61EE-A4FC-7DED81E001AE}"/>
              </a:ext>
            </a:extLst>
          </p:cNvPr>
          <p:cNvSpPr/>
          <p:nvPr/>
        </p:nvSpPr>
        <p:spPr>
          <a:xfrm>
            <a:off x="71716" y="6402905"/>
            <a:ext cx="561190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*Imputed NULL with mean values to check multicollinearity.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5715A4-FF9A-0D26-D7C8-F619475BB68D}"/>
              </a:ext>
            </a:extLst>
          </p:cNvPr>
          <p:cNvSpPr/>
          <p:nvPr/>
        </p:nvSpPr>
        <p:spPr>
          <a:xfrm>
            <a:off x="71716" y="1692496"/>
            <a:ext cx="5109884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Observations:</a:t>
            </a:r>
          </a:p>
          <a:p>
            <a:pPr marL="342900" indent="-342900" defTabSz="914126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Var24 &amp; Var25 show strong correlation with each other and with Var85,  Var119 &amp; Var160.</a:t>
            </a:r>
          </a:p>
          <a:p>
            <a:pPr marL="342900" indent="-342900" defTabSz="914126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Var24 &amp; Var25 show moderate correlation with Var6.</a:t>
            </a:r>
          </a:p>
          <a:p>
            <a:pPr marL="342900" indent="-342900" defTabSz="914126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Var65 &amp; Var72 show strong correlation with each other and with Var7.</a:t>
            </a:r>
          </a:p>
          <a:p>
            <a:pPr marL="342900" indent="-342900" defTabSz="914126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Var85 shows good correlation with Var119 &amp; 160. It also shows moderate correlation with Var6.</a:t>
            </a:r>
          </a:p>
          <a:p>
            <a:pPr marL="342900" indent="-342900" defTabSz="914126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Var119 shows correlation with Var6, Var85 &amp; Var160.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FE3BF-6505-09B2-80DF-A463F71BB145}"/>
              </a:ext>
            </a:extLst>
          </p:cNvPr>
          <p:cNvSpPr/>
          <p:nvPr/>
        </p:nvSpPr>
        <p:spPr>
          <a:xfrm>
            <a:off x="143434" y="4742588"/>
            <a:ext cx="4968402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126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Action:</a:t>
            </a:r>
          </a:p>
          <a:p>
            <a:pPr algn="just" defTabSz="914126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Var24, Var25, Var65, Var72, Var85, &amp; Var119 input features removed to avoid multicollinearity.</a:t>
            </a:r>
          </a:p>
        </p:txBody>
      </p:sp>
    </p:spTree>
    <p:extLst>
      <p:ext uri="{BB962C8B-B14F-4D97-AF65-F5344CB8AC3E}">
        <p14:creationId xmlns:p14="http://schemas.microsoft.com/office/powerpoint/2010/main" val="47862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2872</TotalTime>
  <Words>1812</Words>
  <Application>Microsoft Office PowerPoint</Application>
  <PresentationFormat>Widescreen</PresentationFormat>
  <Paragraphs>577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Amasis MT Pro Black</vt:lpstr>
      <vt:lpstr>Amasis MT Pro Medium</vt:lpstr>
      <vt:lpstr>Aptos Narrow</vt:lpstr>
      <vt:lpstr>Arial</vt:lpstr>
      <vt:lpstr>Arial Narrow</vt:lpstr>
      <vt:lpstr>Calibri</vt:lpstr>
      <vt:lpstr>Calibri Light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Srivastava, Abhishek</dc:creator>
  <cp:lastModifiedBy>Srivastava, Abhishek</cp:lastModifiedBy>
  <cp:revision>49</cp:revision>
  <dcterms:created xsi:type="dcterms:W3CDTF">2025-02-27T05:52:14Z</dcterms:created>
  <dcterms:modified xsi:type="dcterms:W3CDTF">2025-03-02T17:42:16Z</dcterms:modified>
</cp:coreProperties>
</file>